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72" r:id="rId5"/>
    <p:sldId id="267" r:id="rId6"/>
    <p:sldId id="258" r:id="rId7"/>
    <p:sldId id="266" r:id="rId8"/>
    <p:sldId id="273" r:id="rId9"/>
    <p:sldId id="276" r:id="rId10"/>
    <p:sldId id="265" r:id="rId11"/>
    <p:sldId id="275" r:id="rId12"/>
    <p:sldId id="277" r:id="rId13"/>
    <p:sldId id="278" r:id="rId14"/>
    <p:sldId id="274" r:id="rId15"/>
    <p:sldId id="282" r:id="rId16"/>
    <p:sldId id="280" r:id="rId17"/>
    <p:sldId id="281" r:id="rId18"/>
    <p:sldId id="283" r:id="rId19"/>
    <p:sldId id="271" r:id="rId2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64193"/>
    <a:srgbClr val="E4E5EB"/>
    <a:srgbClr val="E2E7F7"/>
    <a:srgbClr val="504A4A"/>
    <a:srgbClr val="F17900"/>
    <a:srgbClr val="9F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18FB6-5A49-410C-A963-715C83F2B5CE}" v="40" dt="2023-11-08T11:12:0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3135" autoAdjust="0"/>
  </p:normalViewPr>
  <p:slideViewPr>
    <p:cSldViewPr snapToGrid="0">
      <p:cViewPr varScale="1">
        <p:scale>
          <a:sx n="110" d="100"/>
          <a:sy n="110" d="100"/>
        </p:scale>
        <p:origin x="234" y="108"/>
      </p:cViewPr>
      <p:guideLst>
        <p:guide orient="horz" pos="2160"/>
        <p:guide pos="3840"/>
        <p:guide orient="horz" pos="232"/>
        <p:guide orient="horz" pos="550"/>
        <p:guide orient="horz" pos="4088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08-11-2023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94B69-B171-416D-9F2A-D0FA8E8D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C53E3D-0F77-450A-966E-0EEFEBC7F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18483-A69C-B5ED-B5BF-1BE6E2B7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10"/>
            <a:ext cx="3420000" cy="414080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D1C4563-C02F-4994-88BF-5E79DAEBD3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0001" y="1979613"/>
            <a:ext cx="5580000" cy="41402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FF693F2-8849-F6AC-B60D-0E1404B4DA79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4958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9720001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197900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CF52A7-6F2F-4BEE-B885-7246B0A3C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69124-A8E6-1C36-C142-5F7B00DC47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  <p:pic>
        <p:nvPicPr>
          <p:cNvPr id="13" name="Billede 16">
            <a:extLst>
              <a:ext uri="{FF2B5EF4-FFF2-40B4-BE49-F238E27FC236}">
                <a16:creationId xmlns:a16="http://schemas.microsoft.com/office/drawing/2014/main" id="{DB3BAB4C-1F4A-2BC5-4E9D-222054C48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t="-12257"/>
          <a:stretch/>
        </p:blipFill>
        <p:spPr>
          <a:xfrm>
            <a:off x="1859615" y="1188720"/>
            <a:ext cx="847702" cy="24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58809E-475B-599C-7745-E6B93D69626D}"/>
              </a:ext>
            </a:extLst>
          </p:cNvPr>
          <p:cNvSpPr txBox="1"/>
          <p:nvPr userDrawn="1"/>
        </p:nvSpPr>
        <p:spPr>
          <a:xfrm>
            <a:off x="1079999" y="1221974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383707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16" name="Picture 3" descr="D:\Users\iotzov\Desktop\PPT template\social media-01.png">
            <a:extLst>
              <a:ext uri="{FF2B5EF4-FFF2-40B4-BE49-F238E27FC236}">
                <a16:creationId xmlns:a16="http://schemas.microsoft.com/office/drawing/2014/main" id="{C9890C94-0584-3A95-68C6-1FE6636E52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l="40760"/>
          <a:stretch/>
        </p:blipFill>
        <p:spPr bwMode="auto">
          <a:xfrm>
            <a:off x="1804750" y="1030863"/>
            <a:ext cx="986146" cy="542209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41548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9720000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20000" cy="4140000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070636F-56ED-4AC0-86B8-CF2028A46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0000" y="0"/>
            <a:ext cx="3732000" cy="6858000"/>
          </a:xfrm>
          <a:solidFill>
            <a:schemeClr val="bg1"/>
          </a:solidFill>
        </p:spPr>
        <p:txBody>
          <a:bodyPr lIns="360000" tIns="360000" rIns="360000" bIns="360000" anchor="t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440800"/>
            <a:ext cx="7380000" cy="3240000"/>
          </a:xfrm>
          <a:noFill/>
        </p:spPr>
        <p:txBody>
          <a:bodyPr lIns="0" tIns="0" rIns="360000" bIns="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DE7F6-F8D1-4683-91F4-F5B1DFA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80000"/>
            <a:ext cx="1800000" cy="180000"/>
          </a:xfrm>
          <a:prstGeom prst="rect">
            <a:avLst/>
          </a:prstGeom>
        </p:spPr>
        <p:txBody>
          <a:bodyPr/>
          <a:lstStyle/>
          <a:p>
            <a:fld id="{930B1B23-4667-42DB-80B6-3FE19686C639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E83EC3-9FFE-4122-B232-DC5B2B02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C82042-8DB4-4B97-A415-FA2797A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D1CD501-D0E0-444F-9190-F8E84B4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17866"/>
            <a:ext cx="1440000" cy="1440000"/>
          </a:xfrm>
          <a:prstGeom prst="ellipse">
            <a:avLst/>
          </a:prstGeom>
          <a:solidFill>
            <a:srgbClr val="9FAEE5"/>
          </a:solidFill>
        </p:spPr>
        <p:txBody>
          <a:bodyPr lIns="0" tIns="36000" rIns="0" bIns="72000" anchor="ctr" anchorCtr="0">
            <a:noAutofit/>
          </a:bodyPr>
          <a:lstStyle>
            <a:lvl1pPr marL="0" indent="0" algn="ctr"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10" name="Pladsholder til sidefod 2">
            <a:extLst>
              <a:ext uri="{FF2B5EF4-FFF2-40B4-BE49-F238E27FC236}">
                <a16:creationId xmlns:a16="http://schemas.microsoft.com/office/drawing/2014/main" id="{F89136D1-8AF1-22EC-EC28-DF24B4B0325F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ESPON</a:t>
            </a:r>
            <a:r>
              <a:rPr lang="da-DK">
                <a:solidFill>
                  <a:schemeClr val="accent1"/>
                </a:solidFill>
              </a:rPr>
              <a:t>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1027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68000"/>
            <a:ext cx="9720000" cy="1206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50361-F9BE-4CEB-B2EF-BC216C3CC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0"/>
            <a:ext cx="9719762" cy="468000"/>
          </a:xfrm>
        </p:spPr>
        <p:txBody>
          <a:bodyPr bIns="0" anchor="b" anchorCtr="0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1979613"/>
            <a:ext cx="450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8C58DBEF-42A8-61D4-3A48-EA36284412F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592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450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11/8/2023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0"/>
            <a:ext cx="58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B1AA748-B1F5-C387-F068-AA337306049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67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164D8C-CB59-4934-871B-9F66CC2C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0B4A3-850C-437A-BA5C-B5C16D09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11/8/2023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9" r:id="rId3"/>
    <p:sldLayoutId id="2147483649" r:id="rId4"/>
    <p:sldLayoutId id="2147483650" r:id="rId5"/>
    <p:sldLayoutId id="2147483660" r:id="rId6"/>
    <p:sldLayoutId id="2147483652" r:id="rId7"/>
    <p:sldLayoutId id="2147483653" r:id="rId8"/>
    <p:sldLayoutId id="2147483655" r:id="rId9"/>
    <p:sldLayoutId id="2147483654" r:id="rId10"/>
    <p:sldLayoutId id="2147483657" r:id="rId11"/>
    <p:sldLayoutId id="2147483663" r:id="rId12"/>
    <p:sldLayoutId id="2147483662" r:id="rId13"/>
    <p:sldLayoutId id="2147483661" r:id="rId14"/>
    <p:sldLayoutId id="2147483658" r:id="rId15"/>
    <p:sldLayoutId id="2147483656" r:id="rId16"/>
    <p:sldLayoutId id="2147483665" r:id="rId17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0663-A6AA-719F-4BD3-2CF0F52E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548" y="2224331"/>
            <a:ext cx="6178052" cy="1080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4000" b="0" dirty="0">
                <a:solidFill>
                  <a:srgbClr val="FF6600"/>
                </a:solidFill>
              </a:rPr>
              <a:t>ESPON Seminar</a:t>
            </a:r>
            <a:br>
              <a:rPr lang="en-US" sz="2000" b="0" dirty="0">
                <a:solidFill>
                  <a:srgbClr val="FF6600"/>
                </a:solidFill>
              </a:rPr>
            </a:br>
            <a:r>
              <a:rPr lang="en-US" sz="2400" b="0" dirty="0">
                <a:solidFill>
                  <a:srgbClr val="FF6600"/>
                </a:solidFill>
              </a:rPr>
              <a:t>Small and medium-sized cities in Europe</a:t>
            </a:r>
            <a:endParaRPr lang="en-HR" sz="2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B9A28-257F-C982-DF11-4E604CAF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275" y="3304331"/>
            <a:ext cx="7380000" cy="632912"/>
          </a:xfrm>
        </p:spPr>
        <p:txBody>
          <a:bodyPr/>
          <a:lstStyle/>
          <a:p>
            <a:r>
              <a:rPr lang="en-US" dirty="0"/>
              <a:t>15-16 November 2023 in Cuenca, Spain</a:t>
            </a:r>
            <a:endParaRPr lang="en-HR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420FBB-1047-5E45-9E42-55B6C997D9FF}"/>
              </a:ext>
            </a:extLst>
          </p:cNvPr>
          <p:cNvSpPr txBox="1">
            <a:spLocks/>
          </p:cNvSpPr>
          <p:nvPr/>
        </p:nvSpPr>
        <p:spPr>
          <a:xfrm>
            <a:off x="5727374" y="3988435"/>
            <a:ext cx="4976787" cy="859531"/>
          </a:xfrm>
          <a:prstGeom prst="rect">
            <a:avLst/>
          </a:prstGeom>
          <a:noFill/>
        </p:spPr>
        <p:txBody>
          <a:bodyPr vert="horz" lIns="0" tIns="180000" rIns="0" bIns="18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en-US" sz="2000" i="1" dirty="0">
                <a:solidFill>
                  <a:schemeClr val="accent1"/>
                </a:solidFill>
              </a:rPr>
              <a:t>Italian experience of inner areas in Lombardia Region</a:t>
            </a:r>
          </a:p>
          <a:p>
            <a:endParaRPr lang="en-HR" dirty="0">
              <a:solidFill>
                <a:schemeClr val="accent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66AE24-6ABB-A200-3149-F7303FA7F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72524"/>
              </p:ext>
            </p:extLst>
          </p:nvPr>
        </p:nvGraphicFramePr>
        <p:xfrm>
          <a:off x="5669442" y="88165"/>
          <a:ext cx="1756289" cy="106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458018" imgH="4533628" progId="Acrobat.Document.DC">
                  <p:embed/>
                </p:oleObj>
              </mc:Choice>
              <mc:Fallback>
                <p:oleObj name="Acrobat Document" r:id="rId2" imgW="7458018" imgH="4533628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366AE24-6ABB-A200-3149-F7303FA7F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9442" y="88165"/>
                        <a:ext cx="1756289" cy="106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D7F0C3C8-BE1D-44C5-6615-DA8655827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25" y="932011"/>
            <a:ext cx="4505325" cy="51149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D6EF6B-3CCF-89F4-BDE6-5EA86A5CB4C5}"/>
              </a:ext>
            </a:extLst>
          </p:cNvPr>
          <p:cNvSpPr txBox="1"/>
          <p:nvPr/>
        </p:nvSpPr>
        <p:spPr>
          <a:xfrm>
            <a:off x="5669442" y="4847966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Matteo Bianchi. ANCI Lombardia</a:t>
            </a:r>
          </a:p>
        </p:txBody>
      </p:sp>
    </p:spTree>
    <p:extLst>
      <p:ext uri="{BB962C8B-B14F-4D97-AF65-F5344CB8AC3E}">
        <p14:creationId xmlns:p14="http://schemas.microsoft.com/office/powerpoint/2010/main" val="23822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A5A-4861-B5E1-8C8C-36851AEC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43125"/>
            <a:ext cx="9720000" cy="1260000"/>
          </a:xfrm>
        </p:spPr>
        <p:txBody>
          <a:bodyPr/>
          <a:lstStyle/>
          <a:p>
            <a:r>
              <a:rPr lang="en-US" dirty="0"/>
              <a:t>Inner areas as a laboratory for local governance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73DE3-6758-D446-D596-DC8857A5F5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</a:t>
            </a:r>
            <a:r>
              <a:rPr lang="it-IT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488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municipalities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involved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 the National Strategy are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mostly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small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depopulated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areas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with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structural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deficits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often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result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into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the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lack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of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essential services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(education, health and mobility). </a:t>
            </a:r>
            <a:endParaRPr lang="it-IT" sz="18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Aft>
                <a:spcPts val="800"/>
              </a:spcAft>
            </a:pP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involvement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 a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</a:t>
            </a:r>
            <a:r>
              <a:rPr lang="it-IT" sz="180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egional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body</a:t>
            </a:r>
            <a:r>
              <a:rPr lang="it-IT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it-IT" sz="180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such</a:t>
            </a:r>
            <a:r>
              <a:rPr lang="it-IT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sz="180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</a:t>
            </a:r>
            <a:r>
              <a:rPr lang="it-IT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ANCI Lombardia - can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guarantee</a:t>
            </a:r>
            <a:r>
              <a:rPr lang="it-IT" sz="1800" b="1" dirty="0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the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provision</a:t>
            </a:r>
            <a:r>
              <a:rPr lang="it-IT" sz="1800" b="1" dirty="0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of skills</a:t>
            </a:r>
            <a:r>
              <a:rPr lang="it-IT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it-IT" sz="1800" b="1" dirty="0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knowledge 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to support the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local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administrations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 the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implementation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phase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of the strategy.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14B4F-4729-5A05-93DF-347FB824A1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874366"/>
            <a:ext cx="4500000" cy="2928181"/>
          </a:xfrm>
        </p:spPr>
        <p:txBody>
          <a:bodyPr/>
          <a:lstStyle/>
          <a:p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 each area, the </a:t>
            </a:r>
            <a:r>
              <a:rPr lang="en-US" sz="1800" b="1" dirty="0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Lombardy Region has identified supra-local bodies as reference entities.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Each body enables </a:t>
            </a: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definition and implementation of the local development strategy in their area.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most common supra-local entity is  the Mountain community. In non-mountainous areas two different form of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upra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-local entities have been identified: </a:t>
            </a:r>
            <a:endParaRPr lang="en-US" dirty="0">
              <a:highlight>
                <a:srgbClr val="FFFF00"/>
              </a:highligh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D4FF151-36AE-9E69-DD02-91CB6EB7BF8B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9FAE0A-879C-5843-11DC-6DFD842B5DDC}"/>
              </a:ext>
            </a:extLst>
          </p:cNvPr>
          <p:cNvSpPr txBox="1"/>
          <p:nvPr/>
        </p:nvSpPr>
        <p:spPr>
          <a:xfrm>
            <a:off x="6300000" y="456510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&gt;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Consortium of the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Oltrepò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Mantovano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&gt;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LAG (Local Action Group)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Lomellina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12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32D392F-FCF7-A107-7079-C8411200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3" y="1448591"/>
            <a:ext cx="5323309" cy="49714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CD9E1859-5F9D-3381-89E0-2C06ED0BB60B}"/>
              </a:ext>
            </a:extLst>
          </p:cNvPr>
          <p:cNvSpPr txBox="1"/>
          <p:nvPr/>
        </p:nvSpPr>
        <p:spPr>
          <a:xfrm>
            <a:off x="6935061" y="1660493"/>
            <a:ext cx="3510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Valli del Verbano (VA)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BD8DAC41-60F1-9224-DB73-9861682253C4}"/>
              </a:ext>
            </a:extLst>
          </p:cNvPr>
          <p:cNvSpPr txBox="1"/>
          <p:nvPr/>
        </p:nvSpPr>
        <p:spPr>
          <a:xfrm>
            <a:off x="6935061" y="1889714"/>
            <a:ext cx="2675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</a:t>
            </a:r>
            <a:r>
              <a:rPr lang="it-IT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Piambello</a:t>
            </a:r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6C22D632-AA28-AF40-9465-95F6493ABEFC}"/>
              </a:ext>
            </a:extLst>
          </p:cNvPr>
          <p:cNvSpPr txBox="1"/>
          <p:nvPr/>
        </p:nvSpPr>
        <p:spPr>
          <a:xfrm>
            <a:off x="6946379" y="2106159"/>
            <a:ext cx="339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Lario </a:t>
            </a:r>
            <a:r>
              <a:rPr lang="it-IT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Intelvese</a:t>
            </a:r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(CO)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CB9BA029-599A-D874-1B54-92A3E4395263}"/>
              </a:ext>
            </a:extLst>
          </p:cNvPr>
          <p:cNvSpPr txBox="1"/>
          <p:nvPr/>
        </p:nvSpPr>
        <p:spPr>
          <a:xfrm>
            <a:off x="6943683" y="3827394"/>
            <a:ext cx="4154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Valle Brembana (BG)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0366871A-50BB-7E9A-71F8-29DC15A87CAA}"/>
              </a:ext>
            </a:extLst>
          </p:cNvPr>
          <p:cNvSpPr txBox="1"/>
          <p:nvPr/>
        </p:nvSpPr>
        <p:spPr>
          <a:xfrm>
            <a:off x="6946379" y="2349365"/>
            <a:ext cx="349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Valli del Lario e del Ceresio (CO)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5ABCE712-1F60-727E-74A6-61BE69EA5A61}"/>
              </a:ext>
            </a:extLst>
          </p:cNvPr>
          <p:cNvSpPr txBox="1"/>
          <p:nvPr/>
        </p:nvSpPr>
        <p:spPr>
          <a:xfrm>
            <a:off x="6943760" y="5897298"/>
            <a:ext cx="3709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dell’Oltrepò Pavese (PV)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B6DBF229-1F15-6B53-4ECD-C381BB45F1FF}"/>
              </a:ext>
            </a:extLst>
          </p:cNvPr>
          <p:cNvSpPr txBox="1"/>
          <p:nvPr/>
        </p:nvSpPr>
        <p:spPr>
          <a:xfrm>
            <a:off x="6946379" y="2579121"/>
            <a:ext cx="2908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Valchiavenna (SO)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20475310-4DD5-B06E-15C3-1D8DC8840C49}"/>
              </a:ext>
            </a:extLst>
          </p:cNvPr>
          <p:cNvSpPr txBox="1"/>
          <p:nvPr/>
        </p:nvSpPr>
        <p:spPr>
          <a:xfrm>
            <a:off x="6938940" y="2801577"/>
            <a:ext cx="4332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Valsassina Valvarrone Val d’Esino e Riviera (LC)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A96C3683-EB9B-877E-587B-41ADB7E4C38D}"/>
              </a:ext>
            </a:extLst>
          </p:cNvPr>
          <p:cNvSpPr txBox="1"/>
          <p:nvPr/>
        </p:nvSpPr>
        <p:spPr>
          <a:xfrm>
            <a:off x="6935061" y="4313123"/>
            <a:ext cx="3100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 di Scalve (BG)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8B45247B-A241-3715-41DA-653E8A7B425A}"/>
              </a:ext>
            </a:extLst>
          </p:cNvPr>
          <p:cNvSpPr txBox="1"/>
          <p:nvPr/>
        </p:nvSpPr>
        <p:spPr>
          <a:xfrm>
            <a:off x="6943682" y="4083416"/>
            <a:ext cx="2911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Valle Seriana (BG)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5A25ABB1-B0DA-E56F-B12A-908E8747DB01}"/>
              </a:ext>
            </a:extLst>
          </p:cNvPr>
          <p:cNvSpPr txBox="1"/>
          <p:nvPr/>
        </p:nvSpPr>
        <p:spPr>
          <a:xfrm>
            <a:off x="6946378" y="3059807"/>
            <a:ext cx="4654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Lario Orientale Valle S. Martino (LC e BG)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08289CED-6657-F2D6-E120-C10F22A68B4C}"/>
              </a:ext>
            </a:extLst>
          </p:cNvPr>
          <p:cNvSpPr txBox="1"/>
          <p:nvPr/>
        </p:nvSpPr>
        <p:spPr>
          <a:xfrm>
            <a:off x="6946378" y="3287306"/>
            <a:ext cx="4177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Valle Imagna (BG)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896B4012-7ADB-6777-787F-CE1053732F4D}"/>
              </a:ext>
            </a:extLst>
          </p:cNvPr>
          <p:cNvSpPr txBox="1"/>
          <p:nvPr/>
        </p:nvSpPr>
        <p:spPr>
          <a:xfrm>
            <a:off x="6946378" y="3556177"/>
            <a:ext cx="407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Valtellina di Morbegno (SO)</a:t>
            </a: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E3BCD1D2-E6EB-5EDB-49F6-74719B1BD6E9}"/>
              </a:ext>
            </a:extLst>
          </p:cNvPr>
          <p:cNvSpPr txBox="1"/>
          <p:nvPr/>
        </p:nvSpPr>
        <p:spPr>
          <a:xfrm>
            <a:off x="6923353" y="4773611"/>
            <a:ext cx="4093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dei Laghi Bergamaschi (BG)</a:t>
            </a: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0EAC15F4-7C23-1DAA-B333-46D382EB1562}"/>
              </a:ext>
            </a:extLst>
          </p:cNvPr>
          <p:cNvSpPr txBox="1"/>
          <p:nvPr/>
        </p:nvSpPr>
        <p:spPr>
          <a:xfrm>
            <a:off x="6923351" y="4990057"/>
            <a:ext cx="4188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del Sebino Bresciano (BS)</a:t>
            </a: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3B4BC0BA-E83E-E21F-53E3-3E190A0A0674}"/>
              </a:ext>
            </a:extLst>
          </p:cNvPr>
          <p:cNvSpPr txBox="1"/>
          <p:nvPr/>
        </p:nvSpPr>
        <p:spPr>
          <a:xfrm>
            <a:off x="6931939" y="5232495"/>
            <a:ext cx="408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della Valle Trompia (BS) </a:t>
            </a: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4443578F-42FB-3393-0B28-545C155E56FC}"/>
              </a:ext>
            </a:extLst>
          </p:cNvPr>
          <p:cNvSpPr txBox="1"/>
          <p:nvPr/>
        </p:nvSpPr>
        <p:spPr>
          <a:xfrm>
            <a:off x="6946377" y="5474475"/>
            <a:ext cx="407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della Valle Sabbia (BS)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CCF3078E-2D21-A1CF-52FD-964F262E6241}"/>
              </a:ext>
            </a:extLst>
          </p:cNvPr>
          <p:cNvSpPr txBox="1"/>
          <p:nvPr/>
        </p:nvSpPr>
        <p:spPr>
          <a:xfrm>
            <a:off x="6943683" y="5661945"/>
            <a:ext cx="3639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Alto Garda Bresciano (BS)</a:t>
            </a: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D6B4414F-141B-7457-15E1-86B3744F746F}"/>
              </a:ext>
            </a:extLst>
          </p:cNvPr>
          <p:cNvSpPr txBox="1"/>
          <p:nvPr/>
        </p:nvSpPr>
        <p:spPr>
          <a:xfrm>
            <a:off x="6935061" y="4540622"/>
            <a:ext cx="418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Community della Vallecamonica (BS)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96804A26-5EA1-C7A0-6394-41A20CCBA0EC}"/>
              </a:ext>
            </a:extLst>
          </p:cNvPr>
          <p:cNvSpPr txBox="1"/>
          <p:nvPr/>
        </p:nvSpPr>
        <p:spPr>
          <a:xfrm>
            <a:off x="6931939" y="6335659"/>
            <a:ext cx="2922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Consortium Oltrepò Mantovano (MN)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496945D8-5C1D-18E1-593F-9F94A1942589}"/>
              </a:ext>
            </a:extLst>
          </p:cNvPr>
          <p:cNvSpPr txBox="1"/>
          <p:nvPr/>
        </p:nvSpPr>
        <p:spPr>
          <a:xfrm>
            <a:off x="6944453" y="6130172"/>
            <a:ext cx="1572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 Lomellina (PV)</a:t>
            </a: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EEEAECE3-65EA-A01E-F135-8F230C9CE202}"/>
              </a:ext>
            </a:extLst>
          </p:cNvPr>
          <p:cNvSpPr txBox="1"/>
          <p:nvPr/>
        </p:nvSpPr>
        <p:spPr>
          <a:xfrm>
            <a:off x="6671339" y="1631205"/>
            <a:ext cx="17669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25043379-EB65-B6E0-38DE-970081ADE41B}"/>
              </a:ext>
            </a:extLst>
          </p:cNvPr>
          <p:cNvSpPr txBox="1"/>
          <p:nvPr/>
        </p:nvSpPr>
        <p:spPr>
          <a:xfrm>
            <a:off x="6671339" y="1861138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EDBCA67E-997B-3D80-7E39-4AE32DE35F1D}"/>
              </a:ext>
            </a:extLst>
          </p:cNvPr>
          <p:cNvSpPr txBox="1"/>
          <p:nvPr/>
        </p:nvSpPr>
        <p:spPr>
          <a:xfrm>
            <a:off x="6671339" y="2102158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BB98D789-D5D3-6F78-B54A-BA3786745843}"/>
              </a:ext>
            </a:extLst>
          </p:cNvPr>
          <p:cNvSpPr txBox="1"/>
          <p:nvPr/>
        </p:nvSpPr>
        <p:spPr>
          <a:xfrm>
            <a:off x="6675149" y="2342280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C5737609-B620-0D8E-B037-D2F0DDFA501D}"/>
              </a:ext>
            </a:extLst>
          </p:cNvPr>
          <p:cNvSpPr txBox="1"/>
          <p:nvPr/>
        </p:nvSpPr>
        <p:spPr>
          <a:xfrm>
            <a:off x="6671339" y="2554490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295162D8-2623-941D-79D4-14BC2FF976FF}"/>
              </a:ext>
            </a:extLst>
          </p:cNvPr>
          <p:cNvSpPr txBox="1"/>
          <p:nvPr/>
        </p:nvSpPr>
        <p:spPr>
          <a:xfrm>
            <a:off x="6671339" y="2807194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25AFD264-2153-D844-E8D1-F14422BC7413}"/>
              </a:ext>
            </a:extLst>
          </p:cNvPr>
          <p:cNvSpPr txBox="1"/>
          <p:nvPr/>
        </p:nvSpPr>
        <p:spPr>
          <a:xfrm>
            <a:off x="6671339" y="3049659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FD947519-F6AC-44E9-302D-D119E7EEFE6E}"/>
              </a:ext>
            </a:extLst>
          </p:cNvPr>
          <p:cNvSpPr txBox="1"/>
          <p:nvPr/>
        </p:nvSpPr>
        <p:spPr>
          <a:xfrm>
            <a:off x="6671339" y="3316099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D5519872-8E6B-6ECB-2CB6-901EBF182D38}"/>
              </a:ext>
            </a:extLst>
          </p:cNvPr>
          <p:cNvSpPr txBox="1"/>
          <p:nvPr/>
        </p:nvSpPr>
        <p:spPr>
          <a:xfrm>
            <a:off x="6671339" y="3583621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0E17ED26-07BB-12F0-ED18-FC98F038C592}"/>
              </a:ext>
            </a:extLst>
          </p:cNvPr>
          <p:cNvSpPr txBox="1"/>
          <p:nvPr/>
        </p:nvSpPr>
        <p:spPr>
          <a:xfrm>
            <a:off x="6678959" y="3817191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7D4F12D0-BAC2-AE15-8C51-6B90071B1DE8}"/>
              </a:ext>
            </a:extLst>
          </p:cNvPr>
          <p:cNvSpPr txBox="1"/>
          <p:nvPr/>
        </p:nvSpPr>
        <p:spPr>
          <a:xfrm>
            <a:off x="6671339" y="4084168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021D6D17-FF2F-F728-BAEE-9FACA47AD3C5}"/>
              </a:ext>
            </a:extLst>
          </p:cNvPr>
          <p:cNvSpPr txBox="1"/>
          <p:nvPr/>
        </p:nvSpPr>
        <p:spPr>
          <a:xfrm>
            <a:off x="6671339" y="4306358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DE89A597-7AF7-AC2B-ED3F-FFA7B65B1C23}"/>
              </a:ext>
            </a:extLst>
          </p:cNvPr>
          <p:cNvSpPr txBox="1"/>
          <p:nvPr/>
        </p:nvSpPr>
        <p:spPr>
          <a:xfrm>
            <a:off x="6675149" y="4542347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F7A02E84-DDA1-E023-F232-B6D86C3D7221}"/>
              </a:ext>
            </a:extLst>
          </p:cNvPr>
          <p:cNvSpPr txBox="1"/>
          <p:nvPr/>
        </p:nvSpPr>
        <p:spPr>
          <a:xfrm>
            <a:off x="6671339" y="4788490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94CE76E7-B873-7B7F-F24B-F96E535E7693}"/>
              </a:ext>
            </a:extLst>
          </p:cNvPr>
          <p:cNvSpPr txBox="1"/>
          <p:nvPr/>
        </p:nvSpPr>
        <p:spPr>
          <a:xfrm>
            <a:off x="6671339" y="5027136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29A2CA91-1368-65F5-637D-8E7FDD4C50C3}"/>
              </a:ext>
            </a:extLst>
          </p:cNvPr>
          <p:cNvSpPr txBox="1"/>
          <p:nvPr/>
        </p:nvSpPr>
        <p:spPr>
          <a:xfrm>
            <a:off x="6671339" y="5242126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5177D915-5766-1542-CBA7-2045B92E2E26}"/>
              </a:ext>
            </a:extLst>
          </p:cNvPr>
          <p:cNvSpPr txBox="1"/>
          <p:nvPr/>
        </p:nvSpPr>
        <p:spPr>
          <a:xfrm>
            <a:off x="6671339" y="5457058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563722F1-C13E-3161-D117-1C3A3EA68FDD}"/>
              </a:ext>
            </a:extLst>
          </p:cNvPr>
          <p:cNvSpPr txBox="1"/>
          <p:nvPr/>
        </p:nvSpPr>
        <p:spPr>
          <a:xfrm>
            <a:off x="6671339" y="5653666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8FEF98BF-B6FD-D5CE-2ECD-739528D26467}"/>
              </a:ext>
            </a:extLst>
          </p:cNvPr>
          <p:cNvSpPr txBox="1"/>
          <p:nvPr/>
        </p:nvSpPr>
        <p:spPr>
          <a:xfrm>
            <a:off x="6675149" y="5881065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5779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</a:p>
        </p:txBody>
      </p: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C3C31F32-457A-C6B2-ABA5-57E44500AACA}"/>
              </a:ext>
            </a:extLst>
          </p:cNvPr>
          <p:cNvSpPr txBox="1"/>
          <p:nvPr/>
        </p:nvSpPr>
        <p:spPr>
          <a:xfrm>
            <a:off x="6675149" y="6107597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9D5F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</p:txBody>
      </p: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81926042-5187-D8AE-1072-4A8F25D44964}"/>
              </a:ext>
            </a:extLst>
          </p:cNvPr>
          <p:cNvSpPr txBox="1"/>
          <p:nvPr/>
        </p:nvSpPr>
        <p:spPr>
          <a:xfrm>
            <a:off x="6675149" y="6355321"/>
            <a:ext cx="176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C477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sp>
        <p:nvSpPr>
          <p:cNvPr id="194" name="Ovale 193">
            <a:extLst>
              <a:ext uri="{FF2B5EF4-FFF2-40B4-BE49-F238E27FC236}">
                <a16:creationId xmlns:a16="http://schemas.microsoft.com/office/drawing/2014/main" id="{3F55DA9C-307A-983E-3539-B65C70DB1094}"/>
              </a:ext>
            </a:extLst>
          </p:cNvPr>
          <p:cNvSpPr/>
          <p:nvPr/>
        </p:nvSpPr>
        <p:spPr>
          <a:xfrm>
            <a:off x="6688888" y="1681316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5" name="Ovale 194">
            <a:extLst>
              <a:ext uri="{FF2B5EF4-FFF2-40B4-BE49-F238E27FC236}">
                <a16:creationId xmlns:a16="http://schemas.microsoft.com/office/drawing/2014/main" id="{52168BAC-8F0B-6496-681D-3FBDD88181CA}"/>
              </a:ext>
            </a:extLst>
          </p:cNvPr>
          <p:cNvSpPr/>
          <p:nvPr/>
        </p:nvSpPr>
        <p:spPr>
          <a:xfrm>
            <a:off x="6688888" y="1897522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6" name="Ovale 195">
            <a:extLst>
              <a:ext uri="{FF2B5EF4-FFF2-40B4-BE49-F238E27FC236}">
                <a16:creationId xmlns:a16="http://schemas.microsoft.com/office/drawing/2014/main" id="{75ECF815-E959-BAEC-19B1-8EDCB3F969F0}"/>
              </a:ext>
            </a:extLst>
          </p:cNvPr>
          <p:cNvSpPr/>
          <p:nvPr/>
        </p:nvSpPr>
        <p:spPr>
          <a:xfrm>
            <a:off x="6688888" y="2145612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7" name="Ovale 196">
            <a:extLst>
              <a:ext uri="{FF2B5EF4-FFF2-40B4-BE49-F238E27FC236}">
                <a16:creationId xmlns:a16="http://schemas.microsoft.com/office/drawing/2014/main" id="{AC84153D-A196-9158-BA5A-E1F7DB157CF4}"/>
              </a:ext>
            </a:extLst>
          </p:cNvPr>
          <p:cNvSpPr/>
          <p:nvPr/>
        </p:nvSpPr>
        <p:spPr>
          <a:xfrm>
            <a:off x="6688888" y="2385686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8" name="Ovale 197">
            <a:extLst>
              <a:ext uri="{FF2B5EF4-FFF2-40B4-BE49-F238E27FC236}">
                <a16:creationId xmlns:a16="http://schemas.microsoft.com/office/drawing/2014/main" id="{8F851F7A-F2FF-BC32-2567-1E728220C530}"/>
              </a:ext>
            </a:extLst>
          </p:cNvPr>
          <p:cNvSpPr/>
          <p:nvPr/>
        </p:nvSpPr>
        <p:spPr>
          <a:xfrm>
            <a:off x="6688888" y="2596850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Ovale 198">
            <a:extLst>
              <a:ext uri="{FF2B5EF4-FFF2-40B4-BE49-F238E27FC236}">
                <a16:creationId xmlns:a16="http://schemas.microsoft.com/office/drawing/2014/main" id="{1B677938-6480-058F-CC13-085509DEDE0A}"/>
              </a:ext>
            </a:extLst>
          </p:cNvPr>
          <p:cNvSpPr/>
          <p:nvPr/>
        </p:nvSpPr>
        <p:spPr>
          <a:xfrm>
            <a:off x="6688888" y="2853385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Ovale 199">
            <a:extLst>
              <a:ext uri="{FF2B5EF4-FFF2-40B4-BE49-F238E27FC236}">
                <a16:creationId xmlns:a16="http://schemas.microsoft.com/office/drawing/2014/main" id="{328C4B36-0DCE-6E24-4E20-11C1497CB9D5}"/>
              </a:ext>
            </a:extLst>
          </p:cNvPr>
          <p:cNvSpPr/>
          <p:nvPr/>
        </p:nvSpPr>
        <p:spPr>
          <a:xfrm>
            <a:off x="6688888" y="3096973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Ovale 200">
            <a:extLst>
              <a:ext uri="{FF2B5EF4-FFF2-40B4-BE49-F238E27FC236}">
                <a16:creationId xmlns:a16="http://schemas.microsoft.com/office/drawing/2014/main" id="{69E4521D-413B-9677-7F19-5A0F9475C25C}"/>
              </a:ext>
            </a:extLst>
          </p:cNvPr>
          <p:cNvSpPr/>
          <p:nvPr/>
        </p:nvSpPr>
        <p:spPr>
          <a:xfrm>
            <a:off x="6688888" y="3359921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2" name="Ovale 201">
            <a:extLst>
              <a:ext uri="{FF2B5EF4-FFF2-40B4-BE49-F238E27FC236}">
                <a16:creationId xmlns:a16="http://schemas.microsoft.com/office/drawing/2014/main" id="{DC90908F-5038-B930-2D97-9506F83244C5}"/>
              </a:ext>
            </a:extLst>
          </p:cNvPr>
          <p:cNvSpPr/>
          <p:nvPr/>
        </p:nvSpPr>
        <p:spPr>
          <a:xfrm>
            <a:off x="6688888" y="3621354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Ovale 202">
            <a:extLst>
              <a:ext uri="{FF2B5EF4-FFF2-40B4-BE49-F238E27FC236}">
                <a16:creationId xmlns:a16="http://schemas.microsoft.com/office/drawing/2014/main" id="{2D7B8B8F-A5B9-6991-5EAB-CE7DD05CD9B7}"/>
              </a:ext>
            </a:extLst>
          </p:cNvPr>
          <p:cNvSpPr/>
          <p:nvPr/>
        </p:nvSpPr>
        <p:spPr>
          <a:xfrm>
            <a:off x="6688888" y="3867456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Ovale 203">
            <a:extLst>
              <a:ext uri="{FF2B5EF4-FFF2-40B4-BE49-F238E27FC236}">
                <a16:creationId xmlns:a16="http://schemas.microsoft.com/office/drawing/2014/main" id="{823D2C0F-F4D2-A4E1-447B-288E83712028}"/>
              </a:ext>
            </a:extLst>
          </p:cNvPr>
          <p:cNvSpPr/>
          <p:nvPr/>
        </p:nvSpPr>
        <p:spPr>
          <a:xfrm>
            <a:off x="6688888" y="4120516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5" name="Ovale 204">
            <a:extLst>
              <a:ext uri="{FF2B5EF4-FFF2-40B4-BE49-F238E27FC236}">
                <a16:creationId xmlns:a16="http://schemas.microsoft.com/office/drawing/2014/main" id="{556D7536-B6A4-9D9B-D68E-02D6E733FC1D}"/>
              </a:ext>
            </a:extLst>
          </p:cNvPr>
          <p:cNvSpPr/>
          <p:nvPr/>
        </p:nvSpPr>
        <p:spPr>
          <a:xfrm>
            <a:off x="6688888" y="4350172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Ovale 205">
            <a:extLst>
              <a:ext uri="{FF2B5EF4-FFF2-40B4-BE49-F238E27FC236}">
                <a16:creationId xmlns:a16="http://schemas.microsoft.com/office/drawing/2014/main" id="{9B5BA37A-EDBF-B4FF-0D3B-3E0BBEB9D0E1}"/>
              </a:ext>
            </a:extLst>
          </p:cNvPr>
          <p:cNvSpPr/>
          <p:nvPr/>
        </p:nvSpPr>
        <p:spPr>
          <a:xfrm>
            <a:off x="6688888" y="4586279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7" name="Ovale 206">
            <a:extLst>
              <a:ext uri="{FF2B5EF4-FFF2-40B4-BE49-F238E27FC236}">
                <a16:creationId xmlns:a16="http://schemas.microsoft.com/office/drawing/2014/main" id="{7D6DC06B-BE3F-6D4D-3736-52626D388CD2}"/>
              </a:ext>
            </a:extLst>
          </p:cNvPr>
          <p:cNvSpPr/>
          <p:nvPr/>
        </p:nvSpPr>
        <p:spPr>
          <a:xfrm>
            <a:off x="6688888" y="4826742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" name="Ovale 207">
            <a:extLst>
              <a:ext uri="{FF2B5EF4-FFF2-40B4-BE49-F238E27FC236}">
                <a16:creationId xmlns:a16="http://schemas.microsoft.com/office/drawing/2014/main" id="{0D9A6CFC-E58B-BC8B-FCD5-23CAC0094835}"/>
              </a:ext>
            </a:extLst>
          </p:cNvPr>
          <p:cNvSpPr/>
          <p:nvPr/>
        </p:nvSpPr>
        <p:spPr>
          <a:xfrm>
            <a:off x="6688888" y="5067498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9" name="Ovale 208">
            <a:extLst>
              <a:ext uri="{FF2B5EF4-FFF2-40B4-BE49-F238E27FC236}">
                <a16:creationId xmlns:a16="http://schemas.microsoft.com/office/drawing/2014/main" id="{ADD6DA44-3E1D-75A0-67B2-08B2194A1825}"/>
              </a:ext>
            </a:extLst>
          </p:cNvPr>
          <p:cNvSpPr/>
          <p:nvPr/>
        </p:nvSpPr>
        <p:spPr>
          <a:xfrm>
            <a:off x="6688888" y="5281493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Ovale 209">
            <a:extLst>
              <a:ext uri="{FF2B5EF4-FFF2-40B4-BE49-F238E27FC236}">
                <a16:creationId xmlns:a16="http://schemas.microsoft.com/office/drawing/2014/main" id="{8CC3D9AF-19C8-66DD-5451-4C366D55A994}"/>
              </a:ext>
            </a:extLst>
          </p:cNvPr>
          <p:cNvSpPr/>
          <p:nvPr/>
        </p:nvSpPr>
        <p:spPr>
          <a:xfrm>
            <a:off x="6688888" y="5507913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1" name="Ovale 210">
            <a:extLst>
              <a:ext uri="{FF2B5EF4-FFF2-40B4-BE49-F238E27FC236}">
                <a16:creationId xmlns:a16="http://schemas.microsoft.com/office/drawing/2014/main" id="{7E2A8BE0-2C67-3087-FF68-11D83BBD835D}"/>
              </a:ext>
            </a:extLst>
          </p:cNvPr>
          <p:cNvSpPr/>
          <p:nvPr/>
        </p:nvSpPr>
        <p:spPr>
          <a:xfrm>
            <a:off x="6688888" y="5697455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2" name="Ovale 211">
            <a:extLst>
              <a:ext uri="{FF2B5EF4-FFF2-40B4-BE49-F238E27FC236}">
                <a16:creationId xmlns:a16="http://schemas.microsoft.com/office/drawing/2014/main" id="{68E82170-BF41-470E-301B-AE972815D75B}"/>
              </a:ext>
            </a:extLst>
          </p:cNvPr>
          <p:cNvSpPr/>
          <p:nvPr/>
        </p:nvSpPr>
        <p:spPr>
          <a:xfrm>
            <a:off x="6688888" y="5926462"/>
            <a:ext cx="141594" cy="135593"/>
          </a:xfrm>
          <a:prstGeom prst="ellipse">
            <a:avLst/>
          </a:prstGeom>
          <a:noFill/>
          <a:ln>
            <a:solidFill>
              <a:srgbClr val="5779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3" name="Ovale 212">
            <a:extLst>
              <a:ext uri="{FF2B5EF4-FFF2-40B4-BE49-F238E27FC236}">
                <a16:creationId xmlns:a16="http://schemas.microsoft.com/office/drawing/2014/main" id="{F3EEC6E3-B73D-1142-80E2-9C040493FC6F}"/>
              </a:ext>
            </a:extLst>
          </p:cNvPr>
          <p:cNvSpPr/>
          <p:nvPr/>
        </p:nvSpPr>
        <p:spPr>
          <a:xfrm>
            <a:off x="6688888" y="6147634"/>
            <a:ext cx="141594" cy="135593"/>
          </a:xfrm>
          <a:prstGeom prst="ellipse">
            <a:avLst/>
          </a:prstGeom>
          <a:noFill/>
          <a:ln>
            <a:solidFill>
              <a:srgbClr val="9D5F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4" name="Ovale 213">
            <a:extLst>
              <a:ext uri="{FF2B5EF4-FFF2-40B4-BE49-F238E27FC236}">
                <a16:creationId xmlns:a16="http://schemas.microsoft.com/office/drawing/2014/main" id="{59439EC5-1EBB-799B-A990-503A36573820}"/>
              </a:ext>
            </a:extLst>
          </p:cNvPr>
          <p:cNvSpPr/>
          <p:nvPr/>
        </p:nvSpPr>
        <p:spPr>
          <a:xfrm>
            <a:off x="6688888" y="6396131"/>
            <a:ext cx="141594" cy="135593"/>
          </a:xfrm>
          <a:prstGeom prst="ellipse">
            <a:avLst/>
          </a:prstGeom>
          <a:noFill/>
          <a:ln>
            <a:solidFill>
              <a:srgbClr val="C477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48212FF-778A-D844-3652-F9E01AF73374}"/>
              </a:ext>
            </a:extLst>
          </p:cNvPr>
          <p:cNvGrpSpPr/>
          <p:nvPr/>
        </p:nvGrpSpPr>
        <p:grpSpPr>
          <a:xfrm>
            <a:off x="1275991" y="2304715"/>
            <a:ext cx="4017456" cy="3620640"/>
            <a:chOff x="1667178" y="2506488"/>
            <a:chExt cx="3781293" cy="3407804"/>
          </a:xfrm>
        </p:grpSpPr>
        <p:sp>
          <p:nvSpPr>
            <p:cNvPr id="185" name="CasellaDiTesto 184">
              <a:extLst>
                <a:ext uri="{FF2B5EF4-FFF2-40B4-BE49-F238E27FC236}">
                  <a16:creationId xmlns:a16="http://schemas.microsoft.com/office/drawing/2014/main" id="{9F8699F0-1700-5CCF-3A6B-9580815C4984}"/>
                </a:ext>
              </a:extLst>
            </p:cNvPr>
            <p:cNvSpPr txBox="1"/>
            <p:nvPr/>
          </p:nvSpPr>
          <p:spPr>
            <a:xfrm>
              <a:off x="1667179" y="3354148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A</a:t>
              </a:r>
            </a:p>
          </p:txBody>
        </p:sp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15F2458B-4E65-111D-3164-5D263C1020F3}"/>
                </a:ext>
              </a:extLst>
            </p:cNvPr>
            <p:cNvSpPr txBox="1"/>
            <p:nvPr/>
          </p:nvSpPr>
          <p:spPr>
            <a:xfrm>
              <a:off x="1915587" y="3406419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B</a:t>
              </a:r>
            </a:p>
          </p:txBody>
        </p:sp>
        <p:sp>
          <p:nvSpPr>
            <p:cNvPr id="187" name="CasellaDiTesto 186">
              <a:extLst>
                <a:ext uri="{FF2B5EF4-FFF2-40B4-BE49-F238E27FC236}">
                  <a16:creationId xmlns:a16="http://schemas.microsoft.com/office/drawing/2014/main" id="{A7768D2E-3AB6-F167-A429-5E6BA57A5FA6}"/>
                </a:ext>
              </a:extLst>
            </p:cNvPr>
            <p:cNvSpPr txBox="1"/>
            <p:nvPr/>
          </p:nvSpPr>
          <p:spPr>
            <a:xfrm>
              <a:off x="2248766" y="3335277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C</a:t>
              </a:r>
            </a:p>
          </p:txBody>
        </p:sp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801732D5-9E21-75BE-A153-5468016E58C4}"/>
                </a:ext>
              </a:extLst>
            </p:cNvPr>
            <p:cNvSpPr txBox="1"/>
            <p:nvPr/>
          </p:nvSpPr>
          <p:spPr>
            <a:xfrm>
              <a:off x="2412809" y="2973309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D</a:t>
              </a:r>
            </a:p>
          </p:txBody>
        </p:sp>
        <p:sp>
          <p:nvSpPr>
            <p:cNvPr id="189" name="CasellaDiTesto 188">
              <a:extLst>
                <a:ext uri="{FF2B5EF4-FFF2-40B4-BE49-F238E27FC236}">
                  <a16:creationId xmlns:a16="http://schemas.microsoft.com/office/drawing/2014/main" id="{2126212F-9370-42B1-21FC-C7FB7FC12747}"/>
                </a:ext>
              </a:extLst>
            </p:cNvPr>
            <p:cNvSpPr txBox="1"/>
            <p:nvPr/>
          </p:nvSpPr>
          <p:spPr>
            <a:xfrm>
              <a:off x="2747016" y="2506488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E</a:t>
              </a:r>
            </a:p>
          </p:txBody>
        </p:sp>
        <p:sp>
          <p:nvSpPr>
            <p:cNvPr id="190" name="CasellaDiTesto 189">
              <a:extLst>
                <a:ext uri="{FF2B5EF4-FFF2-40B4-BE49-F238E27FC236}">
                  <a16:creationId xmlns:a16="http://schemas.microsoft.com/office/drawing/2014/main" id="{BA9AD426-A96F-A9FD-12AA-7D9D1C1ADC32}"/>
                </a:ext>
              </a:extLst>
            </p:cNvPr>
            <p:cNvSpPr txBox="1"/>
            <p:nvPr/>
          </p:nvSpPr>
          <p:spPr>
            <a:xfrm>
              <a:off x="2728691" y="3110345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F</a:t>
              </a:r>
            </a:p>
          </p:txBody>
        </p:sp>
        <p:sp>
          <p:nvSpPr>
            <p:cNvPr id="191" name="CasellaDiTesto 190">
              <a:extLst>
                <a:ext uri="{FF2B5EF4-FFF2-40B4-BE49-F238E27FC236}">
                  <a16:creationId xmlns:a16="http://schemas.microsoft.com/office/drawing/2014/main" id="{F23B701C-F018-F949-C24B-B368EDB7AF12}"/>
                </a:ext>
              </a:extLst>
            </p:cNvPr>
            <p:cNvSpPr txBox="1"/>
            <p:nvPr/>
          </p:nvSpPr>
          <p:spPr>
            <a:xfrm>
              <a:off x="3141606" y="3354148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J</a:t>
              </a:r>
            </a:p>
          </p:txBody>
        </p:sp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39E5AD21-1AB5-6FFD-5DBD-668B3E45610F}"/>
                </a:ext>
              </a:extLst>
            </p:cNvPr>
            <p:cNvSpPr txBox="1"/>
            <p:nvPr/>
          </p:nvSpPr>
          <p:spPr>
            <a:xfrm>
              <a:off x="2673203" y="3550762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G</a:t>
              </a:r>
            </a:p>
          </p:txBody>
        </p:sp>
        <p:sp>
          <p:nvSpPr>
            <p:cNvPr id="193" name="CasellaDiTesto 192">
              <a:extLst>
                <a:ext uri="{FF2B5EF4-FFF2-40B4-BE49-F238E27FC236}">
                  <a16:creationId xmlns:a16="http://schemas.microsoft.com/office/drawing/2014/main" id="{0E9E66B3-9BB8-CBD0-2CED-7A2A82F715B2}"/>
                </a:ext>
              </a:extLst>
            </p:cNvPr>
            <p:cNvSpPr txBox="1"/>
            <p:nvPr/>
          </p:nvSpPr>
          <p:spPr>
            <a:xfrm>
              <a:off x="2927369" y="3629241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H</a:t>
              </a:r>
            </a:p>
          </p:txBody>
        </p:sp>
        <p:sp>
          <p:nvSpPr>
            <p:cNvPr id="215" name="CasellaDiTesto 214">
              <a:extLst>
                <a:ext uri="{FF2B5EF4-FFF2-40B4-BE49-F238E27FC236}">
                  <a16:creationId xmlns:a16="http://schemas.microsoft.com/office/drawing/2014/main" id="{7F0AE3BB-8941-A398-6D27-BED9F1E70BC8}"/>
                </a:ext>
              </a:extLst>
            </p:cNvPr>
            <p:cNvSpPr txBox="1"/>
            <p:nvPr/>
          </p:nvSpPr>
          <p:spPr>
            <a:xfrm>
              <a:off x="5271778" y="5322805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C47732"/>
                  </a:solidFill>
                  <a:latin typeface="Titillium Web SemiBold" panose="00000700000000000000" pitchFamily="2" charset="0"/>
                </a:rPr>
                <a:t>U</a:t>
              </a:r>
            </a:p>
          </p:txBody>
        </p:sp>
        <p:sp>
          <p:nvSpPr>
            <p:cNvPr id="216" name="CasellaDiTesto 215">
              <a:extLst>
                <a:ext uri="{FF2B5EF4-FFF2-40B4-BE49-F238E27FC236}">
                  <a16:creationId xmlns:a16="http://schemas.microsoft.com/office/drawing/2014/main" id="{C58FDA12-2F34-552F-07DD-DAA8261FD197}"/>
                </a:ext>
              </a:extLst>
            </p:cNvPr>
            <p:cNvSpPr txBox="1"/>
            <p:nvPr/>
          </p:nvSpPr>
          <p:spPr>
            <a:xfrm>
              <a:off x="1667178" y="4959607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9D5F17"/>
                  </a:solidFill>
                  <a:latin typeface="Titillium Web SemiBold" panose="00000700000000000000" pitchFamily="2" charset="0"/>
                </a:rPr>
                <a:t>T</a:t>
              </a:r>
            </a:p>
          </p:txBody>
        </p:sp>
        <p:sp>
          <p:nvSpPr>
            <p:cNvPr id="217" name="CasellaDiTesto 216">
              <a:extLst>
                <a:ext uri="{FF2B5EF4-FFF2-40B4-BE49-F238E27FC236}">
                  <a16:creationId xmlns:a16="http://schemas.microsoft.com/office/drawing/2014/main" id="{13C45DE9-E8AC-7287-3692-6E5E40F71B29}"/>
                </a:ext>
              </a:extLst>
            </p:cNvPr>
            <p:cNvSpPr txBox="1"/>
            <p:nvPr/>
          </p:nvSpPr>
          <p:spPr>
            <a:xfrm>
              <a:off x="2412809" y="5668071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S</a:t>
              </a:r>
            </a:p>
          </p:txBody>
        </p:sp>
        <p:sp>
          <p:nvSpPr>
            <p:cNvPr id="218" name="CasellaDiTesto 217">
              <a:extLst>
                <a:ext uri="{FF2B5EF4-FFF2-40B4-BE49-F238E27FC236}">
                  <a16:creationId xmlns:a16="http://schemas.microsoft.com/office/drawing/2014/main" id="{5355E6BA-BBC7-67AA-7C78-F1C2AE88EE37}"/>
                </a:ext>
              </a:extLst>
            </p:cNvPr>
            <p:cNvSpPr txBox="1"/>
            <p:nvPr/>
          </p:nvSpPr>
          <p:spPr>
            <a:xfrm>
              <a:off x="3045591" y="2806864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I</a:t>
              </a:r>
            </a:p>
          </p:txBody>
        </p:sp>
        <p:sp>
          <p:nvSpPr>
            <p:cNvPr id="219" name="CasellaDiTesto 218">
              <a:extLst>
                <a:ext uri="{FF2B5EF4-FFF2-40B4-BE49-F238E27FC236}">
                  <a16:creationId xmlns:a16="http://schemas.microsoft.com/office/drawing/2014/main" id="{B6E09473-C7AB-F46A-AC0D-3C02A61FB20D}"/>
                </a:ext>
              </a:extLst>
            </p:cNvPr>
            <p:cNvSpPr txBox="1"/>
            <p:nvPr/>
          </p:nvSpPr>
          <p:spPr>
            <a:xfrm>
              <a:off x="3514407" y="3335277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K</a:t>
              </a:r>
            </a:p>
          </p:txBody>
        </p:sp>
        <p:sp>
          <p:nvSpPr>
            <p:cNvPr id="220" name="CasellaDiTesto 219">
              <a:extLst>
                <a:ext uri="{FF2B5EF4-FFF2-40B4-BE49-F238E27FC236}">
                  <a16:creationId xmlns:a16="http://schemas.microsoft.com/office/drawing/2014/main" id="{BD5531EF-A30F-B32C-EB23-55BA94F1BF5E}"/>
                </a:ext>
              </a:extLst>
            </p:cNvPr>
            <p:cNvSpPr txBox="1"/>
            <p:nvPr/>
          </p:nvSpPr>
          <p:spPr>
            <a:xfrm>
              <a:off x="3828580" y="3214276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L</a:t>
              </a:r>
            </a:p>
          </p:txBody>
        </p:sp>
        <p:sp>
          <p:nvSpPr>
            <p:cNvPr id="221" name="CasellaDiTesto 220">
              <a:extLst>
                <a:ext uri="{FF2B5EF4-FFF2-40B4-BE49-F238E27FC236}">
                  <a16:creationId xmlns:a16="http://schemas.microsoft.com/office/drawing/2014/main" id="{47212D5D-D192-19B8-4631-36D85D75C26B}"/>
                </a:ext>
              </a:extLst>
            </p:cNvPr>
            <p:cNvSpPr txBox="1"/>
            <p:nvPr/>
          </p:nvSpPr>
          <p:spPr>
            <a:xfrm>
              <a:off x="4177653" y="2977129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M</a:t>
              </a:r>
            </a:p>
          </p:txBody>
        </p:sp>
        <p:sp>
          <p:nvSpPr>
            <p:cNvPr id="222" name="CasellaDiTesto 221">
              <a:extLst>
                <a:ext uri="{FF2B5EF4-FFF2-40B4-BE49-F238E27FC236}">
                  <a16:creationId xmlns:a16="http://schemas.microsoft.com/office/drawing/2014/main" id="{A5C5D13D-C731-8736-06E4-E42685DC31A9}"/>
                </a:ext>
              </a:extLst>
            </p:cNvPr>
            <p:cNvSpPr txBox="1"/>
            <p:nvPr/>
          </p:nvSpPr>
          <p:spPr>
            <a:xfrm>
              <a:off x="3616725" y="3754914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N</a:t>
              </a:r>
            </a:p>
          </p:txBody>
        </p:sp>
        <p:sp>
          <p:nvSpPr>
            <p:cNvPr id="223" name="CasellaDiTesto 222">
              <a:extLst>
                <a:ext uri="{FF2B5EF4-FFF2-40B4-BE49-F238E27FC236}">
                  <a16:creationId xmlns:a16="http://schemas.microsoft.com/office/drawing/2014/main" id="{5949E5C6-7865-8059-6ED8-3C25B48571B5}"/>
                </a:ext>
              </a:extLst>
            </p:cNvPr>
            <p:cNvSpPr txBox="1"/>
            <p:nvPr/>
          </p:nvSpPr>
          <p:spPr>
            <a:xfrm>
              <a:off x="4036494" y="3761177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P</a:t>
              </a:r>
            </a:p>
          </p:txBody>
        </p:sp>
        <p:sp>
          <p:nvSpPr>
            <p:cNvPr id="224" name="CasellaDiTesto 223">
              <a:extLst>
                <a:ext uri="{FF2B5EF4-FFF2-40B4-BE49-F238E27FC236}">
                  <a16:creationId xmlns:a16="http://schemas.microsoft.com/office/drawing/2014/main" id="{1E50D6E9-5C56-A6CB-759D-6B252F8E928C}"/>
                </a:ext>
              </a:extLst>
            </p:cNvPr>
            <p:cNvSpPr txBox="1"/>
            <p:nvPr/>
          </p:nvSpPr>
          <p:spPr>
            <a:xfrm>
              <a:off x="4298609" y="3859716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Q</a:t>
              </a:r>
            </a:p>
          </p:txBody>
        </p:sp>
        <p:sp>
          <p:nvSpPr>
            <p:cNvPr id="225" name="CasellaDiTesto 224">
              <a:extLst>
                <a:ext uri="{FF2B5EF4-FFF2-40B4-BE49-F238E27FC236}">
                  <a16:creationId xmlns:a16="http://schemas.microsoft.com/office/drawing/2014/main" id="{6DEB83BD-8780-8798-051D-E3B3E0394A61}"/>
                </a:ext>
              </a:extLst>
            </p:cNvPr>
            <p:cNvSpPr txBox="1"/>
            <p:nvPr/>
          </p:nvSpPr>
          <p:spPr>
            <a:xfrm>
              <a:off x="4671327" y="3795117"/>
              <a:ext cx="1682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R</a:t>
              </a:r>
            </a:p>
          </p:txBody>
        </p:sp>
        <p:sp>
          <p:nvSpPr>
            <p:cNvPr id="226" name="CasellaDiTesto 225">
              <a:extLst>
                <a:ext uri="{FF2B5EF4-FFF2-40B4-BE49-F238E27FC236}">
                  <a16:creationId xmlns:a16="http://schemas.microsoft.com/office/drawing/2014/main" id="{8B8471C6-B4BD-3CCF-3C7E-0EE226877E3C}"/>
                </a:ext>
              </a:extLst>
            </p:cNvPr>
            <p:cNvSpPr txBox="1"/>
            <p:nvPr/>
          </p:nvSpPr>
          <p:spPr>
            <a:xfrm>
              <a:off x="3848888" y="3753962"/>
              <a:ext cx="176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57796A"/>
                  </a:solidFill>
                  <a:latin typeface="Titillium Web SemiBold" panose="00000700000000000000" pitchFamily="2" charset="0"/>
                </a:rPr>
                <a:t>O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9A11253-5EAC-9208-D52C-710C95B3802E}"/>
              </a:ext>
            </a:extLst>
          </p:cNvPr>
          <p:cNvSpPr txBox="1">
            <a:spLocks/>
          </p:cNvSpPr>
          <p:nvPr/>
        </p:nvSpPr>
        <p:spPr>
          <a:xfrm>
            <a:off x="1080000" y="243125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Italian experience of Inner Areas in </a:t>
            </a:r>
            <a:r>
              <a:rPr lang="en-US" dirty="0" err="1"/>
              <a:t>Lombardia</a:t>
            </a:r>
            <a:r>
              <a:rPr lang="en-US" dirty="0"/>
              <a:t> Region</a:t>
            </a:r>
            <a:endParaRPr lang="en-HR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7910505-CEE2-2489-3481-2B951E2955F5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</p:spTree>
    <p:extLst>
      <p:ext uri="{BB962C8B-B14F-4D97-AF65-F5344CB8AC3E}">
        <p14:creationId xmlns:p14="http://schemas.microsoft.com/office/powerpoint/2010/main" val="285611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3F8D-3C27-B07A-4463-02754E4F0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10BF3-64ED-81AC-C7E4-5BB3C56252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3325" y="1759934"/>
            <a:ext cx="4500000" cy="4140000"/>
          </a:xfrm>
        </p:spPr>
        <p:txBody>
          <a:bodyPr/>
          <a:lstStyle/>
          <a:p>
            <a:r>
              <a:rPr lang="en-US" dirty="0"/>
              <a:t>Mountain communities are unions of municipalities, </a:t>
            </a:r>
            <a:r>
              <a:rPr lang="en-US" b="1" dirty="0">
                <a:solidFill>
                  <a:srgbClr val="164193"/>
                </a:solidFill>
              </a:rPr>
              <a:t>local authorities established between mountainous and partially mountainous municipalities, </a:t>
            </a:r>
            <a:r>
              <a:rPr lang="en-US" dirty="0"/>
              <a:t>that may belong to different provinces. </a:t>
            </a:r>
          </a:p>
          <a:p>
            <a:r>
              <a:rPr lang="en-US" dirty="0"/>
              <a:t>Mountain communities are responsible for the development of their area. They exercise their own functions, conferred functions and some municipal functions.</a:t>
            </a:r>
          </a:p>
          <a:p>
            <a:r>
              <a:rPr lang="en-US" dirty="0"/>
              <a:t>They perform functions such as the promotion and enhancement of the area, as well as the management of special interventions. </a:t>
            </a:r>
            <a:endParaRPr lang="en-H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FDEC9A-2FCB-C30A-9C8C-8537199F29B1}"/>
              </a:ext>
            </a:extLst>
          </p:cNvPr>
          <p:cNvSpPr txBox="1">
            <a:spLocks/>
          </p:cNvSpPr>
          <p:nvPr/>
        </p:nvSpPr>
        <p:spPr>
          <a:xfrm>
            <a:off x="1080000" y="-326042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The Mountain communities</a:t>
            </a:r>
            <a:endParaRPr lang="en-HR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18476E-AD6A-7EF8-E00D-22CE0E8B6A9A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D6DCDFD-DD26-EBAE-D1B1-0A6337A0C33D}"/>
              </a:ext>
            </a:extLst>
          </p:cNvPr>
          <p:cNvSpPr/>
          <p:nvPr/>
        </p:nvSpPr>
        <p:spPr>
          <a:xfrm>
            <a:off x="6096001" y="1642188"/>
            <a:ext cx="6096000" cy="4847512"/>
          </a:xfrm>
          <a:prstGeom prst="rect">
            <a:avLst/>
          </a:prstGeom>
          <a:solidFill>
            <a:srgbClr val="E2E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F83C77F-D659-5920-8DAC-0B2368AE9F57}"/>
              </a:ext>
            </a:extLst>
          </p:cNvPr>
          <p:cNvSpPr txBox="1">
            <a:spLocks/>
          </p:cNvSpPr>
          <p:nvPr/>
        </p:nvSpPr>
        <p:spPr>
          <a:xfrm>
            <a:off x="6612002" y="2271880"/>
            <a:ext cx="6096000" cy="4140000"/>
          </a:xfrm>
          <a:prstGeom prst="rect">
            <a:avLst/>
          </a:prstGeom>
          <a:noFill/>
        </p:spPr>
        <p:txBody>
          <a:bodyPr vert="horz" lIns="252000" tIns="252000" rIns="252000" bIns="252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u="none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it-IT" b="1" dirty="0"/>
              <a:t>IN NUMBERS:</a:t>
            </a:r>
          </a:p>
          <a:p>
            <a:r>
              <a:rPr lang="it-IT" sz="2400" dirty="0"/>
              <a:t> </a:t>
            </a:r>
            <a:r>
              <a:rPr lang="it-IT" sz="2800" dirty="0"/>
              <a:t>23 </a:t>
            </a:r>
            <a:r>
              <a:rPr lang="it-IT" dirty="0"/>
              <a:t>Mountain communities in </a:t>
            </a:r>
            <a:r>
              <a:rPr lang="it-IT" dirty="0" err="1"/>
              <a:t>Lombardy</a:t>
            </a:r>
            <a:endParaRPr lang="it-IT" dirty="0"/>
          </a:p>
          <a:p>
            <a:r>
              <a:rPr lang="it-IT" sz="2800" dirty="0"/>
              <a:t> 19</a:t>
            </a:r>
            <a:r>
              <a:rPr lang="it-IT" dirty="0"/>
              <a:t> Mountain communities in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1400" u="sng" dirty="0" err="1">
                <a:solidFill>
                  <a:schemeClr val="tx1"/>
                </a:solidFill>
              </a:rPr>
              <a:t>Norms</a:t>
            </a:r>
            <a:r>
              <a:rPr lang="it-IT" sz="1400" u="sng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- art. 27, d.lgs. 18 </a:t>
            </a:r>
            <a:r>
              <a:rPr lang="it-IT" sz="1400" dirty="0" err="1">
                <a:solidFill>
                  <a:schemeClr val="tx1"/>
                </a:solidFill>
              </a:rPr>
              <a:t>august</a:t>
            </a:r>
            <a:r>
              <a:rPr lang="it-IT" sz="1400" dirty="0">
                <a:solidFill>
                  <a:schemeClr val="tx1"/>
                </a:solidFill>
              </a:rPr>
              <a:t> 2000, n. 267 (TUEL)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- art. 1., </a:t>
            </a:r>
            <a:r>
              <a:rPr lang="it-IT" sz="1400" dirty="0" err="1">
                <a:solidFill>
                  <a:schemeClr val="tx1"/>
                </a:solidFill>
              </a:rPr>
              <a:t>l.r</a:t>
            </a:r>
            <a:r>
              <a:rPr lang="it-IT" sz="1400" dirty="0">
                <a:solidFill>
                  <a:schemeClr val="tx1"/>
                </a:solidFill>
              </a:rPr>
              <a:t>. 27 </a:t>
            </a:r>
            <a:r>
              <a:rPr lang="it-IT" sz="1400" dirty="0" err="1">
                <a:solidFill>
                  <a:schemeClr val="tx1"/>
                </a:solidFill>
              </a:rPr>
              <a:t>june</a:t>
            </a:r>
            <a:r>
              <a:rPr lang="it-IT" sz="1400" dirty="0">
                <a:solidFill>
                  <a:schemeClr val="tx1"/>
                </a:solidFill>
              </a:rPr>
              <a:t> 2008, n. 19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5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D1A436DC-00A2-FACD-5DCF-85A9F833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76" y="686632"/>
            <a:ext cx="2372722" cy="2215910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CEB8CF72-731F-2733-5CE3-9291DF445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172" y="1474557"/>
            <a:ext cx="5054272" cy="5290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F0A5A-4861-B5E1-8C8C-36851AEC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-261700"/>
            <a:ext cx="9720000" cy="1260000"/>
          </a:xfrm>
        </p:spPr>
        <p:txBody>
          <a:bodyPr/>
          <a:lstStyle/>
          <a:p>
            <a:r>
              <a:rPr lang="en-US" dirty="0"/>
              <a:t>INNER AREA: </a:t>
            </a:r>
            <a:r>
              <a:rPr lang="en-US" dirty="0" err="1"/>
              <a:t>Oltrepò</a:t>
            </a:r>
            <a:r>
              <a:rPr lang="en-US" dirty="0"/>
              <a:t> </a:t>
            </a:r>
            <a:r>
              <a:rPr lang="en-US" dirty="0" err="1"/>
              <a:t>Mantovano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73DE3-6758-D446-D596-DC8857A5F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642188"/>
            <a:ext cx="4500000" cy="4464000"/>
          </a:xfrm>
        </p:spPr>
        <p:txBody>
          <a:bodyPr/>
          <a:lstStyle/>
          <a:p>
            <a:r>
              <a:rPr lang="en-US" dirty="0"/>
              <a:t>The Lombardy Region has identified the local Consortium as the reference body for the '</a:t>
            </a:r>
            <a:r>
              <a:rPr lang="en-US" b="1" dirty="0" err="1">
                <a:solidFill>
                  <a:srgbClr val="164193"/>
                </a:solidFill>
              </a:rPr>
              <a:t>Oltrepò</a:t>
            </a:r>
            <a:r>
              <a:rPr lang="en-US" b="1" dirty="0">
                <a:solidFill>
                  <a:srgbClr val="164193"/>
                </a:solidFill>
              </a:rPr>
              <a:t> </a:t>
            </a:r>
            <a:r>
              <a:rPr lang="en-US" b="1" dirty="0" err="1">
                <a:solidFill>
                  <a:srgbClr val="164193"/>
                </a:solidFill>
              </a:rPr>
              <a:t>Mantovano</a:t>
            </a:r>
            <a:r>
              <a:rPr lang="en-US" dirty="0"/>
              <a:t>’ Inner Area.</a:t>
            </a:r>
          </a:p>
          <a:p>
            <a:r>
              <a:rPr lang="en-US" dirty="0"/>
              <a:t>This is a body established for the associated management of one or more municipalities functions. </a:t>
            </a:r>
          </a:p>
          <a:p>
            <a:r>
              <a:rPr lang="en-US" dirty="0"/>
              <a:t>The Consorzio Oltrepò Mantovano (COM) performs the functions such as: tender procedures for the purchase of goods or services for the municipalities, writing proposals and projects for the area, promoting sustainable development and tourism. </a:t>
            </a:r>
            <a:endParaRPr lang="en-HR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5C07911-5DAA-7985-75F4-7BB45EDF0AEB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85A3C5F-E27C-20E3-0DC8-D3A0B62B838D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940040" y="2077720"/>
            <a:ext cx="3457814" cy="109563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>
            <a:extLst>
              <a:ext uri="{FF2B5EF4-FFF2-40B4-BE49-F238E27FC236}">
                <a16:creationId xmlns:a16="http://schemas.microsoft.com/office/drawing/2014/main" id="{C526845A-3AAB-365A-2EDD-E79E090B1C63}"/>
              </a:ext>
            </a:extLst>
          </p:cNvPr>
          <p:cNvSpPr/>
          <p:nvPr/>
        </p:nvSpPr>
        <p:spPr>
          <a:xfrm>
            <a:off x="11057098" y="2187283"/>
            <a:ext cx="681512" cy="681512"/>
          </a:xfrm>
          <a:prstGeom prst="ellipse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34453C9-D871-0220-AC4C-DCD55B609272}"/>
              </a:ext>
            </a:extLst>
          </p:cNvPr>
          <p:cNvCxnSpPr>
            <a:cxnSpLocks/>
            <a:endCxn id="44" idx="5"/>
          </p:cNvCxnSpPr>
          <p:nvPr/>
        </p:nvCxnSpPr>
        <p:spPr>
          <a:xfrm flipV="1">
            <a:off x="9890449" y="2768990"/>
            <a:ext cx="1748356" cy="2661426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8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73DE3-6758-D446-D596-DC8857A5F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642187"/>
            <a:ext cx="4500000" cy="4140000"/>
          </a:xfrm>
        </p:spPr>
        <p:txBody>
          <a:bodyPr/>
          <a:lstStyle/>
          <a:p>
            <a:r>
              <a:rPr lang="en-US" dirty="0"/>
              <a:t>There is no supra-local body in the </a:t>
            </a:r>
            <a:r>
              <a:rPr lang="en-US" dirty="0" err="1"/>
              <a:t>Lomellina</a:t>
            </a:r>
            <a:r>
              <a:rPr lang="en-US" dirty="0"/>
              <a:t> area that performs functions similar to those of a Mountain communities or the Consortium. </a:t>
            </a:r>
          </a:p>
          <a:p>
            <a:r>
              <a:rPr lang="en-US" dirty="0"/>
              <a:t>Therefore, the </a:t>
            </a:r>
            <a:r>
              <a:rPr lang="en-US" b="1" dirty="0">
                <a:solidFill>
                  <a:srgbClr val="164193"/>
                </a:solidFill>
              </a:rPr>
              <a:t>Lombardy Region has identified the LAG “</a:t>
            </a:r>
            <a:r>
              <a:rPr lang="en-US" b="1" dirty="0" err="1">
                <a:solidFill>
                  <a:srgbClr val="164193"/>
                </a:solidFill>
              </a:rPr>
              <a:t>Risorse</a:t>
            </a:r>
            <a:r>
              <a:rPr lang="en-US" b="1" dirty="0">
                <a:solidFill>
                  <a:srgbClr val="164193"/>
                </a:solidFill>
              </a:rPr>
              <a:t> </a:t>
            </a:r>
            <a:r>
              <a:rPr lang="en-US" b="1" dirty="0" err="1">
                <a:solidFill>
                  <a:srgbClr val="164193"/>
                </a:solidFill>
              </a:rPr>
              <a:t>Lomellina</a:t>
            </a:r>
            <a:r>
              <a:rPr lang="en-US" b="1" dirty="0">
                <a:solidFill>
                  <a:srgbClr val="164193"/>
                </a:solidFill>
              </a:rPr>
              <a:t>” as the reference body for this area</a:t>
            </a:r>
            <a:r>
              <a:rPr lang="en-US" dirty="0"/>
              <a:t>.</a:t>
            </a:r>
          </a:p>
          <a:p>
            <a:r>
              <a:rPr lang="en-US" dirty="0"/>
              <a:t>LAGs are bodies made up of public and private stakeholders who work </a:t>
            </a:r>
            <a:r>
              <a:rPr lang="en-US" dirty="0" err="1"/>
              <a:t>toeghther</a:t>
            </a:r>
            <a:r>
              <a:rPr lang="en-US" dirty="0"/>
              <a:t> on strategic decisions for local development, the enhancement and promotion of the territory.</a:t>
            </a:r>
            <a:endParaRPr lang="en-H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26C32B-EEC9-ABE0-536C-0419016A7971}"/>
              </a:ext>
            </a:extLst>
          </p:cNvPr>
          <p:cNvSpPr txBox="1">
            <a:spLocks/>
          </p:cNvSpPr>
          <p:nvPr/>
        </p:nvSpPr>
        <p:spPr>
          <a:xfrm>
            <a:off x="1080000" y="-2617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INNER AREA: </a:t>
            </a:r>
            <a:r>
              <a:rPr lang="en-US" dirty="0" err="1"/>
              <a:t>Lomellina</a:t>
            </a:r>
            <a:endParaRPr lang="en-HR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19A94B-98EB-189A-084A-A7CFAA32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76" y="686632"/>
            <a:ext cx="2372722" cy="2215910"/>
          </a:xfrm>
          <a:prstGeom prst="rect">
            <a:avLst/>
          </a:prstGeom>
        </p:spPr>
      </p:pic>
      <p:pic>
        <p:nvPicPr>
          <p:cNvPr id="7" name="Immagine 6" descr="Immagine che contiene Terra, cerchio, World, mappa&#10;&#10;Descrizione generata automaticamente">
            <a:extLst>
              <a:ext uri="{FF2B5EF4-FFF2-40B4-BE49-F238E27FC236}">
                <a16:creationId xmlns:a16="http://schemas.microsoft.com/office/drawing/2014/main" id="{04FAAA60-0D1B-BB9D-4059-73C79EC3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37" y="1563926"/>
            <a:ext cx="5759286" cy="5421168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BE67C86-6892-8CF6-78DA-B1E35D5EA871}"/>
              </a:ext>
            </a:extLst>
          </p:cNvPr>
          <p:cNvCxnSpPr>
            <a:cxnSpLocks/>
            <a:endCxn id="12" idx="0"/>
          </p:cNvCxnSpPr>
          <p:nvPr/>
        </p:nvCxnSpPr>
        <p:spPr>
          <a:xfrm flipV="1">
            <a:off x="7876540" y="2040372"/>
            <a:ext cx="1773836" cy="5080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6B162DD9-AA7F-AEBF-F121-2810044A6754}"/>
              </a:ext>
            </a:extLst>
          </p:cNvPr>
          <p:cNvSpPr/>
          <p:nvPr/>
        </p:nvSpPr>
        <p:spPr>
          <a:xfrm>
            <a:off x="9383676" y="2040372"/>
            <a:ext cx="533400" cy="533400"/>
          </a:xfrm>
          <a:prstGeom prst="ellipse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88869CF-2252-B181-BAD6-52DA3B8192D2}"/>
              </a:ext>
            </a:extLst>
          </p:cNvPr>
          <p:cNvCxnSpPr>
            <a:cxnSpLocks/>
            <a:endCxn id="12" idx="6"/>
          </p:cNvCxnSpPr>
          <p:nvPr/>
        </p:nvCxnSpPr>
        <p:spPr>
          <a:xfrm flipH="1" flipV="1">
            <a:off x="9917076" y="2307072"/>
            <a:ext cx="272134" cy="156083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7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A5A-4861-B5E1-8C8C-36851AEC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43125"/>
            <a:ext cx="9720000" cy="1260000"/>
          </a:xfrm>
        </p:spPr>
        <p:txBody>
          <a:bodyPr/>
          <a:lstStyle/>
          <a:p>
            <a:r>
              <a:rPr lang="en-US" dirty="0"/>
              <a:t>Assistance instruments for Local Authorities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73DE3-6758-D446-D596-DC8857A5F5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Both for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</a:t>
            </a: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Lombardy Region and ANCI </a:t>
            </a:r>
            <a:r>
              <a:rPr lang="en-US" sz="180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Lombard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ia</a:t>
            </a: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800" b="1" dirty="0">
                <a:solidFill>
                  <a:srgbClr val="00339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strategy of internal areas is a laboratory for the development of actions and forms of governance </a:t>
            </a: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support local authorities.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Forms of governance are </a:t>
            </a:r>
            <a:r>
              <a:rPr lang="en-US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addressed at the regional level with the aim of fostering a more effective and efficient use of the municipalities’ resources.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14B4F-4729-5A05-93DF-347FB824A1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874366"/>
            <a:ext cx="4500000" cy="2928181"/>
          </a:xfrm>
        </p:spPr>
        <p:txBody>
          <a:bodyPr/>
          <a:lstStyle/>
          <a:p>
            <a:r>
              <a:rPr lang="it-IT" dirty="0"/>
              <a:t>Two </a:t>
            </a:r>
            <a:r>
              <a:rPr lang="it-IT" dirty="0" err="1"/>
              <a:t>examples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Competence Centres, a tool to </a:t>
            </a:r>
            <a:r>
              <a:rPr lang="it-IT" dirty="0" err="1"/>
              <a:t>activate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authorities</a:t>
            </a:r>
            <a:r>
              <a:rPr lang="it-IT" dirty="0"/>
              <a:t> to </a:t>
            </a:r>
            <a:r>
              <a:rPr lang="it-IT" dirty="0" err="1"/>
              <a:t>develop</a:t>
            </a:r>
            <a:r>
              <a:rPr lang="it-IT" dirty="0"/>
              <a:t> skills, services of </a:t>
            </a:r>
            <a:r>
              <a:rPr lang="it-IT" dirty="0" err="1"/>
              <a:t>citenzens</a:t>
            </a:r>
            <a:r>
              <a:rPr lang="it-IT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SEAV (Servizio Europa d'Area Vasta) project </a:t>
            </a:r>
            <a:r>
              <a:rPr lang="it-IT" dirty="0" err="1"/>
              <a:t>dedicated</a:t>
            </a:r>
            <a:r>
              <a:rPr lang="it-IT" dirty="0"/>
              <a:t> to the support and </a:t>
            </a:r>
            <a:r>
              <a:rPr lang="it-IT" dirty="0" err="1"/>
              <a:t>development</a:t>
            </a:r>
            <a:r>
              <a:rPr lang="it-IT" dirty="0"/>
              <a:t> of </a:t>
            </a:r>
            <a:r>
              <a:rPr lang="it-IT" dirty="0" err="1"/>
              <a:t>collaborations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municipalities</a:t>
            </a:r>
            <a:r>
              <a:rPr lang="it-IT" dirty="0"/>
              <a:t> for </a:t>
            </a:r>
            <a:r>
              <a:rPr lang="it-IT" dirty="0" err="1"/>
              <a:t>European</a:t>
            </a:r>
            <a:r>
              <a:rPr lang="it-IT" dirty="0"/>
              <a:t> planning.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D4FF151-36AE-9E69-DD02-91CB6EB7BF8B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</p:spTree>
    <p:extLst>
      <p:ext uri="{BB962C8B-B14F-4D97-AF65-F5344CB8AC3E}">
        <p14:creationId xmlns:p14="http://schemas.microsoft.com/office/powerpoint/2010/main" val="314926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BDC6-7514-902A-F447-FF07E46422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2375" y="2044500"/>
            <a:ext cx="7357441" cy="1502805"/>
          </a:xfrm>
        </p:spPr>
        <p:txBody>
          <a:bodyPr/>
          <a:lstStyle/>
          <a:p>
            <a:r>
              <a:rPr lang="en-US" sz="2400" dirty="0"/>
              <a:t>Thank you!</a:t>
            </a:r>
          </a:p>
          <a:p>
            <a:endParaRPr lang="en-US" sz="2400" dirty="0"/>
          </a:p>
          <a:p>
            <a:r>
              <a:rPr lang="en-US" sz="2400" dirty="0"/>
              <a:t>Please visit us at www.espon.eu</a:t>
            </a:r>
            <a:endParaRPr lang="en-HR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4BCBD9-462E-D7CE-0EB9-25340A4A3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9442" y="88165"/>
          <a:ext cx="1756289" cy="106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458018" imgH="4533628" progId="Acrobat.Document.DC">
                  <p:embed/>
                </p:oleObj>
              </mc:Choice>
              <mc:Fallback>
                <p:oleObj name="Acrobat Document" r:id="rId2" imgW="7458018" imgH="4533628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4BCBD9-462E-D7CE-0EB9-25340A4A3D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9442" y="88165"/>
                        <a:ext cx="1756289" cy="106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48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36B0B0-843B-09D0-08B5-F88ABEE5F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Matteo Bianchi – ANCI Lombardia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54797-B654-C7FE-D6D5-15D93999A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62B7-F1AA-A8AE-8FE5-8116D8657D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6063" y="6489700"/>
            <a:ext cx="1800000" cy="180000"/>
          </a:xfrm>
        </p:spPr>
        <p:txBody>
          <a:bodyPr/>
          <a:lstStyle/>
          <a:p>
            <a:r>
              <a:rPr lang="en-US" dirty="0"/>
              <a:t>16 November 2023</a:t>
            </a:r>
            <a:endParaRPr lang="da-DK" dirty="0"/>
          </a:p>
        </p:txBody>
      </p:sp>
      <p:pic>
        <p:nvPicPr>
          <p:cNvPr id="10" name="Immagine 9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730B6699-DCF0-87B0-2FBC-51FF6AB8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" y="276969"/>
            <a:ext cx="3421301" cy="729040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F7C16EF-4D97-6663-A64F-37BC3F1A083A}"/>
              </a:ext>
            </a:extLst>
          </p:cNvPr>
          <p:cNvSpPr txBox="1">
            <a:spLocks/>
          </p:cNvSpPr>
          <p:nvPr/>
        </p:nvSpPr>
        <p:spPr>
          <a:xfrm>
            <a:off x="1033348" y="2280525"/>
            <a:ext cx="6029926" cy="32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Italian experience of </a:t>
            </a:r>
            <a:br>
              <a:rPr lang="en-US" dirty="0"/>
            </a:br>
            <a:r>
              <a:rPr lang="en-US" dirty="0"/>
              <a:t>inner areas in </a:t>
            </a:r>
            <a:br>
              <a:rPr lang="en-US" dirty="0"/>
            </a:br>
            <a:r>
              <a:rPr lang="en-US" dirty="0"/>
              <a:t>Lombardia Region</a:t>
            </a:r>
            <a:endParaRPr lang="en-HR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3311099E-52D5-F406-313E-3F1A7999138A}"/>
              </a:ext>
            </a:extLst>
          </p:cNvPr>
          <p:cNvSpPr txBox="1">
            <a:spLocks/>
          </p:cNvSpPr>
          <p:nvPr/>
        </p:nvSpPr>
        <p:spPr>
          <a:xfrm>
            <a:off x="8312993" y="1905897"/>
            <a:ext cx="3731999" cy="4066800"/>
          </a:xfrm>
          <a:prstGeom prst="rect">
            <a:avLst/>
          </a:prstGeom>
          <a:noFill/>
        </p:spPr>
        <p:txBody>
          <a:bodyPr vert="horz" lIns="0" tIns="0" rIns="36000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The Regional Strategy for Inner Areas: 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</a:rPr>
              <a:t>«Counter-Exodus Agenda»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Inner areas and ANCI Lombardia: 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</a:rPr>
              <a:t>a strategy for local development</a:t>
            </a:r>
          </a:p>
          <a:p>
            <a:pPr algn="r"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Inner areas as a laboratory for local governance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38D3E52-2516-68BA-29CD-B3F3D17EA65F}"/>
              </a:ext>
            </a:extLst>
          </p:cNvPr>
          <p:cNvSpPr/>
          <p:nvPr/>
        </p:nvSpPr>
        <p:spPr>
          <a:xfrm>
            <a:off x="8312993" y="1597673"/>
            <a:ext cx="196526" cy="18447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FF20BD8-51E0-8B53-DE54-93E190F07067}"/>
              </a:ext>
            </a:extLst>
          </p:cNvPr>
          <p:cNvSpPr txBox="1"/>
          <p:nvPr/>
        </p:nvSpPr>
        <p:spPr>
          <a:xfrm>
            <a:off x="8509519" y="1493072"/>
            <a:ext cx="559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3C7E8A5-8FE9-8A92-F26E-06A8EA7E36E5}"/>
              </a:ext>
            </a:extLst>
          </p:cNvPr>
          <p:cNvSpPr/>
          <p:nvPr/>
        </p:nvSpPr>
        <p:spPr>
          <a:xfrm>
            <a:off x="8312993" y="3223337"/>
            <a:ext cx="196526" cy="18447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74FE7A7-6D79-70A4-BBE4-77BFEF9735D5}"/>
              </a:ext>
            </a:extLst>
          </p:cNvPr>
          <p:cNvSpPr txBox="1"/>
          <p:nvPr/>
        </p:nvSpPr>
        <p:spPr>
          <a:xfrm>
            <a:off x="8509519" y="3118736"/>
            <a:ext cx="55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B64F12A-A238-4FB9-58CD-E6E2C291C17B}"/>
              </a:ext>
            </a:extLst>
          </p:cNvPr>
          <p:cNvSpPr/>
          <p:nvPr/>
        </p:nvSpPr>
        <p:spPr>
          <a:xfrm>
            <a:off x="8312993" y="4836286"/>
            <a:ext cx="196526" cy="18447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280E34B-CE2C-851C-2824-6639AF61D7D5}"/>
              </a:ext>
            </a:extLst>
          </p:cNvPr>
          <p:cNvSpPr txBox="1"/>
          <p:nvPr/>
        </p:nvSpPr>
        <p:spPr>
          <a:xfrm>
            <a:off x="8509519" y="4731685"/>
            <a:ext cx="55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112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486F05-A7C2-1B0B-5B8B-97A8FF33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2947514"/>
            <a:ext cx="10228703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The Regional Strategy for Inner Areas: </a:t>
            </a:r>
            <a:br>
              <a:rPr lang="en-US" sz="4000" dirty="0"/>
            </a:br>
            <a:r>
              <a:rPr lang="en-US" sz="3600" dirty="0"/>
              <a:t>«Counter-Exodus Agenda»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E506-4E3F-F869-6B7D-9DBD5153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15C49-380D-EBD2-1936-E3E05F112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0" dirty="0"/>
              <a:t>1</a:t>
            </a:r>
            <a:endParaRPr lang="en-HR" b="0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A825D00-CEDC-597C-77FE-CB9205518ABC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bg1"/>
                </a:solidFill>
              </a:rPr>
              <a:t>Matteo Bianchi – ANCI Lombardia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5935FCE-4B03-656B-22B2-866D56D8EB58}"/>
              </a:ext>
            </a:extLst>
          </p:cNvPr>
          <p:cNvSpPr txBox="1">
            <a:spLocks/>
          </p:cNvSpPr>
          <p:nvPr/>
        </p:nvSpPr>
        <p:spPr>
          <a:xfrm>
            <a:off x="9876063" y="64897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16 November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533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AF4D-57FA-3101-AC92-9FD966C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99395"/>
            <a:ext cx="9720000" cy="1260000"/>
          </a:xfrm>
        </p:spPr>
        <p:txBody>
          <a:bodyPr/>
          <a:lstStyle/>
          <a:p>
            <a:r>
              <a:rPr lang="en-US" sz="3600" dirty="0"/>
              <a:t>The Regional Strategy for Inner Areas: </a:t>
            </a:r>
            <a:br>
              <a:rPr lang="en-US" sz="3600" dirty="0"/>
            </a:br>
            <a:r>
              <a:rPr lang="en-US" sz="3200" dirty="0"/>
              <a:t>«Counter-Exodus Agenda»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3F8D-3C27-B07A-4463-02754E4F0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10BF3-64ED-81AC-C7E4-5BB3C56252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999" y="1995944"/>
            <a:ext cx="4723641" cy="4140000"/>
          </a:xfrm>
        </p:spPr>
        <p:txBody>
          <a:bodyPr/>
          <a:lstStyle/>
          <a:p>
            <a:r>
              <a:rPr lang="it-IT" dirty="0"/>
              <a:t>With the DGR XI/5587 </a:t>
            </a:r>
            <a:r>
              <a:rPr lang="en-US" dirty="0"/>
              <a:t>Lombardy Region adopted a regional Strategy for inner areas: </a:t>
            </a:r>
            <a:r>
              <a:rPr lang="en-US" b="1" dirty="0"/>
              <a:t>the Counter-exodus Agenda</a:t>
            </a:r>
            <a:r>
              <a:rPr lang="en-US" dirty="0"/>
              <a:t>.</a:t>
            </a:r>
            <a:endParaRPr lang="it-IT" dirty="0"/>
          </a:p>
          <a:p>
            <a:r>
              <a:rPr lang="it-IT" dirty="0">
                <a:effectLst/>
              </a:rPr>
              <a:t>The </a:t>
            </a:r>
            <a:r>
              <a:rPr lang="it-IT" dirty="0" err="1">
                <a:effectLst/>
              </a:rPr>
              <a:t>region</a:t>
            </a:r>
            <a:r>
              <a:rPr lang="it-IT" dirty="0" err="1"/>
              <a:t>al</a:t>
            </a:r>
            <a:r>
              <a:rPr lang="it-IT" dirty="0"/>
              <a:t> Strategy </a:t>
            </a:r>
            <a:r>
              <a:rPr lang="it-IT" dirty="0" err="1"/>
              <a:t>aims</a:t>
            </a:r>
            <a:r>
              <a:rPr lang="it-IT" dirty="0"/>
              <a:t> to ‘’</a:t>
            </a:r>
            <a:r>
              <a:rPr lang="it-IT" dirty="0">
                <a:effectLst/>
              </a:rPr>
              <a:t>build a system in </a:t>
            </a:r>
            <a:r>
              <a:rPr lang="it-IT" dirty="0" err="1">
                <a:effectLst/>
              </a:rPr>
              <a:t>which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all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territories</a:t>
            </a:r>
            <a:r>
              <a:rPr lang="it-IT" dirty="0">
                <a:effectLst/>
              </a:rPr>
              <a:t>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have</a:t>
            </a:r>
            <a:r>
              <a:rPr lang="it-IT" b="1" dirty="0">
                <a:solidFill>
                  <a:srgbClr val="003399"/>
                </a:solidFill>
                <a:effectLst/>
              </a:rPr>
              <a:t>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equal</a:t>
            </a:r>
            <a:r>
              <a:rPr lang="it-IT" b="1" dirty="0">
                <a:solidFill>
                  <a:srgbClr val="003399"/>
                </a:solidFill>
                <a:effectLst/>
              </a:rPr>
              <a:t> access and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opportunities</a:t>
            </a:r>
            <a:r>
              <a:rPr lang="it-IT" b="1" dirty="0">
                <a:solidFill>
                  <a:srgbClr val="003399"/>
                </a:solidFill>
                <a:effectLst/>
              </a:rPr>
              <a:t> for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development</a:t>
            </a:r>
            <a:r>
              <a:rPr lang="it-IT" dirty="0"/>
              <a:t>’’ </a:t>
            </a:r>
            <a:r>
              <a:rPr lang="it-IT" dirty="0">
                <a:effectLst/>
              </a:rPr>
              <a:t>and </a:t>
            </a:r>
            <a:r>
              <a:rPr lang="it-IT" dirty="0" err="1">
                <a:effectLst/>
              </a:rPr>
              <a:t>states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that</a:t>
            </a:r>
            <a:r>
              <a:rPr lang="it-IT" dirty="0">
                <a:effectLst/>
              </a:rPr>
              <a:t> the </a:t>
            </a:r>
            <a:r>
              <a:rPr lang="it-IT" dirty="0" err="1">
                <a:effectLst/>
              </a:rPr>
              <a:t>fundamental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elements</a:t>
            </a:r>
            <a:r>
              <a:rPr lang="it-IT" dirty="0">
                <a:effectLst/>
              </a:rPr>
              <a:t> for </a:t>
            </a:r>
            <a:r>
              <a:rPr lang="it-IT" dirty="0" err="1">
                <a:effectLst/>
              </a:rPr>
              <a:t>territorial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attractiveness</a:t>
            </a:r>
            <a:r>
              <a:rPr lang="it-IT" dirty="0">
                <a:effectLst/>
              </a:rPr>
              <a:t> are “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solid</a:t>
            </a:r>
            <a:r>
              <a:rPr lang="it-IT" b="1" dirty="0">
                <a:solidFill>
                  <a:srgbClr val="003399"/>
                </a:solidFill>
                <a:effectLst/>
              </a:rPr>
              <a:t> social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cohesion</a:t>
            </a:r>
            <a:r>
              <a:rPr lang="it-IT" dirty="0">
                <a:solidFill>
                  <a:srgbClr val="003399"/>
                </a:solidFill>
                <a:effectLst/>
              </a:rPr>
              <a:t>, </a:t>
            </a:r>
            <a:r>
              <a:rPr lang="it-IT" b="1" dirty="0">
                <a:solidFill>
                  <a:srgbClr val="003399"/>
                </a:solidFill>
                <a:effectLst/>
              </a:rPr>
              <a:t>an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adequate</a:t>
            </a:r>
            <a:r>
              <a:rPr lang="it-IT" b="1" dirty="0">
                <a:solidFill>
                  <a:srgbClr val="003399"/>
                </a:solidFill>
                <a:effectLst/>
              </a:rPr>
              <a:t> network of </a:t>
            </a:r>
            <a:r>
              <a:rPr lang="it-IT" b="1" dirty="0" err="1">
                <a:solidFill>
                  <a:srgbClr val="003399"/>
                </a:solidFill>
                <a:effectLst/>
              </a:rPr>
              <a:t>basic</a:t>
            </a:r>
            <a:r>
              <a:rPr lang="it-IT" b="1" dirty="0">
                <a:solidFill>
                  <a:srgbClr val="003399"/>
                </a:solidFill>
                <a:effectLst/>
              </a:rPr>
              <a:t> services </a:t>
            </a:r>
            <a:r>
              <a:rPr lang="it-IT" dirty="0">
                <a:effectLst/>
              </a:rPr>
              <a:t>(</a:t>
            </a:r>
            <a:r>
              <a:rPr lang="it-IT" dirty="0" err="1">
                <a:effectLst/>
              </a:rPr>
              <a:t>starting</a:t>
            </a:r>
            <a:r>
              <a:rPr lang="it-IT" dirty="0">
                <a:effectLst/>
              </a:rPr>
              <a:t> with social and health services), and an </a:t>
            </a:r>
            <a:r>
              <a:rPr lang="it-IT" dirty="0" err="1">
                <a:effectLst/>
              </a:rPr>
              <a:t>adequate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offer</a:t>
            </a:r>
            <a:r>
              <a:rPr lang="it-IT" dirty="0">
                <a:effectLst/>
              </a:rPr>
              <a:t> of cultural, </a:t>
            </a:r>
            <a:r>
              <a:rPr lang="it-IT" dirty="0" err="1">
                <a:effectLst/>
              </a:rPr>
              <a:t>artistic</a:t>
            </a:r>
            <a:r>
              <a:rPr lang="it-IT" dirty="0">
                <a:effectLst/>
              </a:rPr>
              <a:t>, sporting and </a:t>
            </a:r>
            <a:r>
              <a:rPr lang="it-IT" dirty="0" err="1">
                <a:effectLst/>
              </a:rPr>
              <a:t>recreational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proposals</a:t>
            </a:r>
            <a:r>
              <a:rPr lang="it-IT" dirty="0">
                <a:effectLst/>
              </a:rPr>
              <a:t>”.</a:t>
            </a:r>
            <a:endParaRPr lang="it-IT" dirty="0"/>
          </a:p>
          <a:p>
            <a:endParaRPr lang="en-HR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EEDC944-7387-5984-450C-735411A0AC17}"/>
              </a:ext>
            </a:extLst>
          </p:cNvPr>
          <p:cNvSpPr/>
          <p:nvPr/>
        </p:nvSpPr>
        <p:spPr>
          <a:xfrm>
            <a:off x="6096001" y="1642188"/>
            <a:ext cx="6096000" cy="4847512"/>
          </a:xfrm>
          <a:prstGeom prst="rect">
            <a:avLst/>
          </a:prstGeom>
          <a:solidFill>
            <a:srgbClr val="E2E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5C88BDE-0033-CAD5-1A8E-B8608E6F132D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F7E411-0BC0-3F44-4282-CE0192C81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061" y="2186155"/>
            <a:ext cx="6096000" cy="4140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it-IT" b="1" dirty="0"/>
              <a:t>IN NUMBERS:</a:t>
            </a:r>
          </a:p>
          <a:p>
            <a:r>
              <a:rPr lang="it-IT" sz="2400" dirty="0"/>
              <a:t> 14 </a:t>
            </a:r>
            <a:r>
              <a:rPr lang="it-IT" dirty="0"/>
              <a:t>Inner </a:t>
            </a:r>
            <a:r>
              <a:rPr lang="it-IT" dirty="0" err="1"/>
              <a:t>areas</a:t>
            </a:r>
            <a:endParaRPr lang="it-IT" dirty="0"/>
          </a:p>
          <a:p>
            <a:pPr marL="360000" lvl="2" indent="0">
              <a:buNone/>
            </a:pPr>
            <a:r>
              <a:rPr lang="it-IT" dirty="0"/>
              <a:t>       </a:t>
            </a:r>
            <a:r>
              <a:rPr lang="it-IT" b="1" dirty="0"/>
              <a:t> 6 </a:t>
            </a:r>
            <a:r>
              <a:rPr lang="it-IT" dirty="0"/>
              <a:t>national Inner </a:t>
            </a:r>
            <a:r>
              <a:rPr lang="it-IT" dirty="0" err="1"/>
              <a:t>areas</a:t>
            </a:r>
            <a:endParaRPr lang="it-IT" dirty="0"/>
          </a:p>
          <a:p>
            <a:pPr marL="360000" lvl="2" indent="0">
              <a:buNone/>
            </a:pPr>
            <a:r>
              <a:rPr lang="it-IT" dirty="0"/>
              <a:t>       </a:t>
            </a:r>
            <a:r>
              <a:rPr lang="it-IT" b="1" dirty="0"/>
              <a:t> 8 </a:t>
            </a:r>
            <a:r>
              <a:rPr lang="it-IT" dirty="0" err="1"/>
              <a:t>regional</a:t>
            </a:r>
            <a:r>
              <a:rPr lang="it-IT" dirty="0"/>
              <a:t> Inner </a:t>
            </a:r>
            <a:r>
              <a:rPr lang="it-IT" dirty="0" err="1"/>
              <a:t>areas</a:t>
            </a:r>
            <a:endParaRPr lang="it-IT" dirty="0"/>
          </a:p>
          <a:p>
            <a:r>
              <a:rPr lang="it-IT" sz="2800" dirty="0"/>
              <a:t> 488</a:t>
            </a:r>
            <a:r>
              <a:rPr lang="it-IT" dirty="0"/>
              <a:t> </a:t>
            </a:r>
            <a:r>
              <a:rPr lang="it-IT" dirty="0" err="1"/>
              <a:t>Municipalities</a:t>
            </a:r>
            <a:endParaRPr lang="it-IT" dirty="0"/>
          </a:p>
          <a:p>
            <a:r>
              <a:rPr lang="it-IT" sz="2800" dirty="0"/>
              <a:t> 19 </a:t>
            </a:r>
            <a:r>
              <a:rPr lang="it-IT" dirty="0"/>
              <a:t>Mountain </a:t>
            </a:r>
            <a:r>
              <a:rPr lang="it-IT" dirty="0" err="1"/>
              <a:t>comunities</a:t>
            </a:r>
            <a:endParaRPr lang="it-IT" dirty="0"/>
          </a:p>
          <a:p>
            <a:r>
              <a:rPr lang="it-IT" sz="2400" dirty="0"/>
              <a:t> &gt;</a:t>
            </a:r>
            <a:r>
              <a:rPr lang="it-IT" sz="2800" dirty="0"/>
              <a:t>1mln. </a:t>
            </a:r>
            <a:r>
              <a:rPr lang="it-IT" dirty="0" err="1"/>
              <a:t>inhabitants</a:t>
            </a:r>
            <a:endParaRPr lang="en-HR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4E02209-84BB-FFA0-4D21-4CF2EE492F6C}"/>
              </a:ext>
            </a:extLst>
          </p:cNvPr>
          <p:cNvCxnSpPr/>
          <p:nvPr/>
        </p:nvCxnSpPr>
        <p:spPr>
          <a:xfrm>
            <a:off x="8229600" y="3326363"/>
            <a:ext cx="0" cy="583163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6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8" name="Immagine 7" descr="Immagine che contiene mappa, atlante, testo&#10;&#10;Descrizione generata automaticamente">
            <a:extLst>
              <a:ext uri="{FF2B5EF4-FFF2-40B4-BE49-F238E27FC236}">
                <a16:creationId xmlns:a16="http://schemas.microsoft.com/office/drawing/2014/main" id="{F3184F42-6F56-D426-1B94-5CF439E7FC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45" y="981417"/>
            <a:ext cx="6188574" cy="56345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85E07F-24C2-7079-D4AF-0443A72B6427}"/>
              </a:ext>
            </a:extLst>
          </p:cNvPr>
          <p:cNvSpPr txBox="1"/>
          <p:nvPr/>
        </p:nvSpPr>
        <p:spPr>
          <a:xfrm>
            <a:off x="1324522" y="2118014"/>
            <a:ext cx="1115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Valchiavenna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231ABF-D503-0EC5-80CE-1848B9628175}"/>
              </a:ext>
            </a:extLst>
          </p:cNvPr>
          <p:cNvSpPr txBox="1"/>
          <p:nvPr/>
        </p:nvSpPr>
        <p:spPr>
          <a:xfrm>
            <a:off x="1324522" y="2630172"/>
            <a:ext cx="2308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Alto Lago di Como e Valli del Lario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EA7889-8CF6-8944-D1A5-0978C169E460}"/>
              </a:ext>
            </a:extLst>
          </p:cNvPr>
          <p:cNvSpPr txBox="1"/>
          <p:nvPr/>
        </p:nvSpPr>
        <p:spPr>
          <a:xfrm>
            <a:off x="1324522" y="2886251"/>
            <a:ext cx="2862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Lario </a:t>
            </a:r>
            <a:r>
              <a:rPr lang="it-IT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Intelvese</a:t>
            </a:r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Valli  Lario Ceresio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5E9317-11A3-E316-8160-21DFEF2D0A2D}"/>
              </a:ext>
            </a:extLst>
          </p:cNvPr>
          <p:cNvSpPr txBox="1"/>
          <p:nvPr/>
        </p:nvSpPr>
        <p:spPr>
          <a:xfrm>
            <a:off x="1317243" y="4930209"/>
            <a:ext cx="2743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Valle Brembana e Valtellina di Morbegno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DC3F0A-C147-629D-5F25-30A4E474120A}"/>
              </a:ext>
            </a:extLst>
          </p:cNvPr>
          <p:cNvSpPr txBox="1"/>
          <p:nvPr/>
        </p:nvSpPr>
        <p:spPr>
          <a:xfrm>
            <a:off x="1317243" y="5698441"/>
            <a:ext cx="257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Lario Orientale – Valle S. Martino e Valle Imagna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5D9847-D0D7-C599-321A-ACAF9BDB9F7B}"/>
              </a:ext>
            </a:extLst>
          </p:cNvPr>
          <p:cNvSpPr txBox="1"/>
          <p:nvPr/>
        </p:nvSpPr>
        <p:spPr>
          <a:xfrm>
            <a:off x="1317243" y="3905893"/>
            <a:ext cx="201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 Sabbia – Alto Garda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381BA63-31AA-C796-9772-0CE851233EA5}"/>
              </a:ext>
            </a:extLst>
          </p:cNvPr>
          <p:cNvSpPr txBox="1"/>
          <p:nvPr/>
        </p:nvSpPr>
        <p:spPr>
          <a:xfrm>
            <a:off x="1324522" y="3398409"/>
            <a:ext cx="1115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 Trompia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9590CA-C933-820D-118B-A04C16035D0F}"/>
              </a:ext>
            </a:extLst>
          </p:cNvPr>
          <p:cNvSpPr txBox="1"/>
          <p:nvPr/>
        </p:nvSpPr>
        <p:spPr>
          <a:xfrm>
            <a:off x="1317243" y="5442367"/>
            <a:ext cx="2573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Laghi Bergamaschi – Sebino  Bresciano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74D759E-FA95-10C1-B76D-E62CBAC9EA1F}"/>
              </a:ext>
            </a:extLst>
          </p:cNvPr>
          <p:cNvSpPr txBox="1"/>
          <p:nvPr/>
        </p:nvSpPr>
        <p:spPr>
          <a:xfrm>
            <a:off x="1324522" y="3142330"/>
            <a:ext cx="1115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 Camonica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0B3C85-6D6A-7C85-2916-3E3049396933}"/>
              </a:ext>
            </a:extLst>
          </p:cNvPr>
          <p:cNvSpPr txBox="1"/>
          <p:nvPr/>
        </p:nvSpPr>
        <p:spPr>
          <a:xfrm>
            <a:off x="1317243" y="4674130"/>
            <a:ext cx="216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 Seriana e Valle di Scalve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B07DE68-A3C5-B66B-73A0-3C0A4B8D51B7}"/>
              </a:ext>
            </a:extLst>
          </p:cNvPr>
          <p:cNvSpPr txBox="1"/>
          <p:nvPr/>
        </p:nvSpPr>
        <p:spPr>
          <a:xfrm>
            <a:off x="1317243" y="4161972"/>
            <a:ext cx="176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Piambello</a:t>
            </a:r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Verbano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A57E290-3F18-2943-ED89-EBCAF385A4E3}"/>
              </a:ext>
            </a:extLst>
          </p:cNvPr>
          <p:cNvSpPr txBox="1"/>
          <p:nvPr/>
        </p:nvSpPr>
        <p:spPr>
          <a:xfrm>
            <a:off x="1317243" y="5186288"/>
            <a:ext cx="1115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Lomellina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7A8FBA0-A67B-6734-3646-549F536C9C41}"/>
              </a:ext>
            </a:extLst>
          </p:cNvPr>
          <p:cNvSpPr txBox="1"/>
          <p:nvPr/>
        </p:nvSpPr>
        <p:spPr>
          <a:xfrm>
            <a:off x="1324522" y="2374093"/>
            <a:ext cx="1517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Oltrepò Pavese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CC28FED-00B8-BFFB-CCEA-9FE166633FDA}"/>
              </a:ext>
            </a:extLst>
          </p:cNvPr>
          <p:cNvSpPr txBox="1"/>
          <p:nvPr/>
        </p:nvSpPr>
        <p:spPr>
          <a:xfrm>
            <a:off x="1317243" y="4418051"/>
            <a:ext cx="2308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Oltrepò Mantovano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51C110D-3F64-EBC0-4A77-77F5A2AF210B}"/>
              </a:ext>
            </a:extLst>
          </p:cNvPr>
          <p:cNvSpPr/>
          <p:nvPr/>
        </p:nvSpPr>
        <p:spPr>
          <a:xfrm>
            <a:off x="1131751" y="2156400"/>
            <a:ext cx="176569" cy="176569"/>
          </a:xfrm>
          <a:prstGeom prst="ellipse">
            <a:avLst/>
          </a:prstGeom>
          <a:solidFill>
            <a:srgbClr val="95B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26FEE22-1894-9356-B4F9-FFD571AB0A09}"/>
              </a:ext>
            </a:extLst>
          </p:cNvPr>
          <p:cNvSpPr txBox="1"/>
          <p:nvPr/>
        </p:nvSpPr>
        <p:spPr>
          <a:xfrm>
            <a:off x="1087980" y="2123414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29174AA-D899-FC3A-5C76-754C85A6B663}"/>
              </a:ext>
            </a:extLst>
          </p:cNvPr>
          <p:cNvSpPr/>
          <p:nvPr/>
        </p:nvSpPr>
        <p:spPr>
          <a:xfrm>
            <a:off x="1131751" y="2414941"/>
            <a:ext cx="176569" cy="176569"/>
          </a:xfrm>
          <a:prstGeom prst="ellipse">
            <a:avLst/>
          </a:prstGeom>
          <a:solidFill>
            <a:srgbClr val="A2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7F4BD7-8B3A-1163-9F0B-03B33885378C}"/>
              </a:ext>
            </a:extLst>
          </p:cNvPr>
          <p:cNvSpPr/>
          <p:nvPr/>
        </p:nvSpPr>
        <p:spPr>
          <a:xfrm>
            <a:off x="1131751" y="2673482"/>
            <a:ext cx="176569" cy="176569"/>
          </a:xfrm>
          <a:prstGeom prst="ellipse">
            <a:avLst/>
          </a:prstGeom>
          <a:solidFill>
            <a:srgbClr val="75D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8FCEE7F3-92B1-56F5-EF32-9980C9D59DB4}"/>
              </a:ext>
            </a:extLst>
          </p:cNvPr>
          <p:cNvSpPr/>
          <p:nvPr/>
        </p:nvSpPr>
        <p:spPr>
          <a:xfrm>
            <a:off x="1131751" y="2932023"/>
            <a:ext cx="176569" cy="176569"/>
          </a:xfrm>
          <a:prstGeom prst="ellipse">
            <a:avLst/>
          </a:prstGeom>
          <a:solidFill>
            <a:srgbClr val="D4E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B272BAD-1000-6EC3-BB00-62C84B1C63C7}"/>
              </a:ext>
            </a:extLst>
          </p:cNvPr>
          <p:cNvSpPr/>
          <p:nvPr/>
        </p:nvSpPr>
        <p:spPr>
          <a:xfrm>
            <a:off x="1131751" y="3190564"/>
            <a:ext cx="176569" cy="176569"/>
          </a:xfrm>
          <a:prstGeom prst="ellipse">
            <a:avLst/>
          </a:prstGeom>
          <a:solidFill>
            <a:srgbClr val="69B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C12DA899-D175-421E-5DCA-D6CCE22B29DB}"/>
              </a:ext>
            </a:extLst>
          </p:cNvPr>
          <p:cNvSpPr/>
          <p:nvPr/>
        </p:nvSpPr>
        <p:spPr>
          <a:xfrm>
            <a:off x="1131751" y="3440093"/>
            <a:ext cx="176569" cy="176569"/>
          </a:xfrm>
          <a:prstGeom prst="ellipse">
            <a:avLst/>
          </a:prstGeom>
          <a:solidFill>
            <a:srgbClr val="98D2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702E5E48-D2C8-B7B9-B3FD-AFF9BC303125}"/>
              </a:ext>
            </a:extLst>
          </p:cNvPr>
          <p:cNvSpPr/>
          <p:nvPr/>
        </p:nvSpPr>
        <p:spPr>
          <a:xfrm>
            <a:off x="1124472" y="3959051"/>
            <a:ext cx="176569" cy="176569"/>
          </a:xfrm>
          <a:prstGeom prst="ellipse">
            <a:avLst/>
          </a:prstGeom>
          <a:solidFill>
            <a:srgbClr val="AECE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8140E9A5-BF83-43BD-E571-328A40918A69}"/>
              </a:ext>
            </a:extLst>
          </p:cNvPr>
          <p:cNvSpPr/>
          <p:nvPr/>
        </p:nvSpPr>
        <p:spPr>
          <a:xfrm>
            <a:off x="1124472" y="4217592"/>
            <a:ext cx="176569" cy="176569"/>
          </a:xfrm>
          <a:prstGeom prst="ellipse">
            <a:avLst/>
          </a:prstGeom>
          <a:solidFill>
            <a:srgbClr val="C5C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775599A7-4284-4D31-B1DB-0F1D009635F5}"/>
              </a:ext>
            </a:extLst>
          </p:cNvPr>
          <p:cNvSpPr/>
          <p:nvPr/>
        </p:nvSpPr>
        <p:spPr>
          <a:xfrm>
            <a:off x="1124472" y="4476133"/>
            <a:ext cx="176569" cy="176569"/>
          </a:xfrm>
          <a:prstGeom prst="ellipse">
            <a:avLst/>
          </a:prstGeom>
          <a:solidFill>
            <a:srgbClr val="CCD7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175CE8E-C570-A35B-C6E6-F00B54EFC00C}"/>
              </a:ext>
            </a:extLst>
          </p:cNvPr>
          <p:cNvSpPr/>
          <p:nvPr/>
        </p:nvSpPr>
        <p:spPr>
          <a:xfrm>
            <a:off x="1124472" y="4734674"/>
            <a:ext cx="176569" cy="176569"/>
          </a:xfrm>
          <a:prstGeom prst="ellipse">
            <a:avLst/>
          </a:prstGeom>
          <a:solidFill>
            <a:srgbClr val="ACDB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87D4E32-F39A-73F6-0845-D7D71A33F071}"/>
              </a:ext>
            </a:extLst>
          </p:cNvPr>
          <p:cNvSpPr/>
          <p:nvPr/>
        </p:nvSpPr>
        <p:spPr>
          <a:xfrm>
            <a:off x="1124472" y="4993215"/>
            <a:ext cx="176569" cy="176569"/>
          </a:xfrm>
          <a:prstGeom prst="ellipse">
            <a:avLst/>
          </a:prstGeom>
          <a:solidFill>
            <a:srgbClr val="ECF6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A698D42C-85FB-8244-8E4E-2B52DA363C13}"/>
              </a:ext>
            </a:extLst>
          </p:cNvPr>
          <p:cNvSpPr/>
          <p:nvPr/>
        </p:nvSpPr>
        <p:spPr>
          <a:xfrm>
            <a:off x="1124472" y="5251756"/>
            <a:ext cx="176569" cy="176569"/>
          </a:xfrm>
          <a:prstGeom prst="ellipse">
            <a:avLst/>
          </a:prstGeom>
          <a:solidFill>
            <a:srgbClr val="A2C8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3E125DA-6C0B-DB24-9D91-D06C525E21FF}"/>
              </a:ext>
            </a:extLst>
          </p:cNvPr>
          <p:cNvSpPr/>
          <p:nvPr/>
        </p:nvSpPr>
        <p:spPr>
          <a:xfrm>
            <a:off x="1124472" y="5510297"/>
            <a:ext cx="176569" cy="176569"/>
          </a:xfrm>
          <a:prstGeom prst="ellipse">
            <a:avLst/>
          </a:prstGeom>
          <a:solidFill>
            <a:srgbClr val="B9C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8E6ED78-FA1A-569D-7E27-099E2BAD2EC2}"/>
              </a:ext>
            </a:extLst>
          </p:cNvPr>
          <p:cNvSpPr txBox="1"/>
          <p:nvPr/>
        </p:nvSpPr>
        <p:spPr>
          <a:xfrm>
            <a:off x="1095259" y="2387544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368A814-C41F-4698-C1C3-4C43821C2713}"/>
              </a:ext>
            </a:extLst>
          </p:cNvPr>
          <p:cNvSpPr txBox="1"/>
          <p:nvPr/>
        </p:nvSpPr>
        <p:spPr>
          <a:xfrm>
            <a:off x="1095259" y="2639673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0965D53-58F4-38A8-16E5-60646AD1667F}"/>
              </a:ext>
            </a:extLst>
          </p:cNvPr>
          <p:cNvSpPr txBox="1"/>
          <p:nvPr/>
        </p:nvSpPr>
        <p:spPr>
          <a:xfrm>
            <a:off x="1087981" y="2901640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F786867-CB74-CA31-02FC-99283C3EB4F7}"/>
              </a:ext>
            </a:extLst>
          </p:cNvPr>
          <p:cNvSpPr txBox="1"/>
          <p:nvPr/>
        </p:nvSpPr>
        <p:spPr>
          <a:xfrm>
            <a:off x="1087981" y="3161476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1B73DFB-6B85-D313-F195-4C967A0BCB1D}"/>
              </a:ext>
            </a:extLst>
          </p:cNvPr>
          <p:cNvSpPr txBox="1"/>
          <p:nvPr/>
        </p:nvSpPr>
        <p:spPr>
          <a:xfrm>
            <a:off x="1087982" y="3414771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F457362-F3FC-69F1-5243-9B55B98226C9}"/>
              </a:ext>
            </a:extLst>
          </p:cNvPr>
          <p:cNvSpPr txBox="1"/>
          <p:nvPr/>
        </p:nvSpPr>
        <p:spPr>
          <a:xfrm>
            <a:off x="1087980" y="3931926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84063AC-7720-9A6C-BD6B-DB1CEBC4EB46}"/>
              </a:ext>
            </a:extLst>
          </p:cNvPr>
          <p:cNvSpPr txBox="1"/>
          <p:nvPr/>
        </p:nvSpPr>
        <p:spPr>
          <a:xfrm>
            <a:off x="1087981" y="4188664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3A5F2FF-9E9B-6F14-4D87-CEB1D55BE062}"/>
              </a:ext>
            </a:extLst>
          </p:cNvPr>
          <p:cNvSpPr txBox="1"/>
          <p:nvPr/>
        </p:nvSpPr>
        <p:spPr>
          <a:xfrm>
            <a:off x="1087982" y="4447392"/>
            <a:ext cx="22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50471A3-EBA9-D6B8-00DA-5666F91C3BEE}"/>
              </a:ext>
            </a:extLst>
          </p:cNvPr>
          <p:cNvSpPr txBox="1"/>
          <p:nvPr/>
        </p:nvSpPr>
        <p:spPr>
          <a:xfrm>
            <a:off x="1046561" y="4705622"/>
            <a:ext cx="523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62C2DB0-7764-EB2E-BA38-196FE422763B}"/>
              </a:ext>
            </a:extLst>
          </p:cNvPr>
          <p:cNvSpPr txBox="1"/>
          <p:nvPr/>
        </p:nvSpPr>
        <p:spPr>
          <a:xfrm>
            <a:off x="1046562" y="4960475"/>
            <a:ext cx="332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A27CC85-0EA0-FA37-C0D4-347DFB54FFFC}"/>
              </a:ext>
            </a:extLst>
          </p:cNvPr>
          <p:cNvSpPr txBox="1"/>
          <p:nvPr/>
        </p:nvSpPr>
        <p:spPr>
          <a:xfrm>
            <a:off x="1046562" y="5225697"/>
            <a:ext cx="523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17873E2-C172-60F7-40DD-8DAA711E4ED2}"/>
              </a:ext>
            </a:extLst>
          </p:cNvPr>
          <p:cNvSpPr txBox="1"/>
          <p:nvPr/>
        </p:nvSpPr>
        <p:spPr>
          <a:xfrm>
            <a:off x="1047385" y="5477826"/>
            <a:ext cx="523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CEF0ED88-93BF-ECBA-5D37-037283107D0D}"/>
              </a:ext>
            </a:extLst>
          </p:cNvPr>
          <p:cNvSpPr/>
          <p:nvPr/>
        </p:nvSpPr>
        <p:spPr>
          <a:xfrm>
            <a:off x="1124472" y="5762108"/>
            <a:ext cx="176569" cy="176569"/>
          </a:xfrm>
          <a:prstGeom prst="ellipse">
            <a:avLst/>
          </a:prstGeom>
          <a:solidFill>
            <a:srgbClr val="DFF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97FFBBB-A396-CEBB-E8CC-C13891E73A0C}"/>
              </a:ext>
            </a:extLst>
          </p:cNvPr>
          <p:cNvSpPr txBox="1"/>
          <p:nvPr/>
        </p:nvSpPr>
        <p:spPr>
          <a:xfrm>
            <a:off x="1039283" y="5728230"/>
            <a:ext cx="523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027063A-D90A-918E-C123-AC40D861B40E}"/>
              </a:ext>
            </a:extLst>
          </p:cNvPr>
          <p:cNvSpPr txBox="1"/>
          <p:nvPr/>
        </p:nvSpPr>
        <p:spPr>
          <a:xfrm>
            <a:off x="4508974" y="2687576"/>
            <a:ext cx="16390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</a:t>
            </a:r>
          </a:p>
          <a:p>
            <a:r>
              <a:rPr lang="it-IT" sz="105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inner</a:t>
            </a:r>
            <a:r>
              <a:rPr lang="it-IT" sz="105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endParaRPr lang="it-IT" sz="105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24C1C00-1BDD-3E4B-F325-C940DDFC614E}"/>
              </a:ext>
            </a:extLst>
          </p:cNvPr>
          <p:cNvSpPr txBox="1"/>
          <p:nvPr/>
        </p:nvSpPr>
        <p:spPr>
          <a:xfrm>
            <a:off x="4524614" y="4734674"/>
            <a:ext cx="1735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  <a:r>
              <a:rPr lang="it-IT" sz="105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it-IT" sz="105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inner</a:t>
            </a:r>
            <a:r>
              <a:rPr lang="it-IT" sz="105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endParaRPr lang="it-IT" sz="105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472297-2DE9-0B9C-781D-9BAB64E601A8}"/>
              </a:ext>
            </a:extLst>
          </p:cNvPr>
          <p:cNvSpPr txBox="1">
            <a:spLocks/>
          </p:cNvSpPr>
          <p:nvPr/>
        </p:nvSpPr>
        <p:spPr>
          <a:xfrm>
            <a:off x="1080000" y="199395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600"/>
              <a:t>The Regional Strategy for Inner Areas: </a:t>
            </a:r>
            <a:br>
              <a:rPr lang="en-US" sz="3600"/>
            </a:br>
            <a:r>
              <a:rPr lang="en-US" sz="3200"/>
              <a:t>«Counter-Exodus Agenda»</a:t>
            </a:r>
            <a:endParaRPr lang="en-HR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FFE9ABB-3145-A571-F167-9B5E87EC2C7D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A07624D4-BAD7-D129-744C-6F36D5B50F2B}"/>
              </a:ext>
            </a:extLst>
          </p:cNvPr>
          <p:cNvSpPr/>
          <p:nvPr/>
        </p:nvSpPr>
        <p:spPr>
          <a:xfrm>
            <a:off x="4186957" y="2099123"/>
            <a:ext cx="241008" cy="1498648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03D9BB45-FB4F-5F74-F6A6-157CCCDC4198}"/>
              </a:ext>
            </a:extLst>
          </p:cNvPr>
          <p:cNvSpPr/>
          <p:nvPr/>
        </p:nvSpPr>
        <p:spPr>
          <a:xfrm>
            <a:off x="4175248" y="3866431"/>
            <a:ext cx="252717" cy="2108020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8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1CE0B22B-06B7-F169-3F34-E29DC610F16D}"/>
              </a:ext>
            </a:extLst>
          </p:cNvPr>
          <p:cNvSpPr txBox="1">
            <a:spLocks/>
          </p:cNvSpPr>
          <p:nvPr/>
        </p:nvSpPr>
        <p:spPr>
          <a:xfrm>
            <a:off x="1079999" y="2947514"/>
            <a:ext cx="10228703" cy="3240000"/>
          </a:xfrm>
          <a:prstGeom prst="rect">
            <a:avLst/>
          </a:prstGeom>
          <a:noFill/>
        </p:spPr>
        <p:txBody>
          <a:bodyPr vert="horz" lIns="0" tIns="0" rIns="36000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/>
              <a:t>Inner areas and ANCI </a:t>
            </a:r>
            <a:r>
              <a:rPr lang="en-US" sz="4000" dirty="0" err="1"/>
              <a:t>Lombardia</a:t>
            </a:r>
            <a:r>
              <a:rPr lang="en-US" sz="4000" dirty="0"/>
              <a:t>: 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a strategy for local development</a:t>
            </a: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E506-4E3F-F869-6B7D-9DBD5153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15C49-380D-EBD2-1936-E3E05F112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0" dirty="0"/>
              <a:t>2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6A37815-3E93-CE41-7138-31DB37D53452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bg1"/>
                </a:solidFill>
              </a:rPr>
              <a:t>Matteo Bianchi – ANCI Lombardia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701BD0-2474-5C38-2BA2-9CDB0488175A}"/>
              </a:ext>
            </a:extLst>
          </p:cNvPr>
          <p:cNvSpPr txBox="1">
            <a:spLocks/>
          </p:cNvSpPr>
          <p:nvPr/>
        </p:nvSpPr>
        <p:spPr>
          <a:xfrm>
            <a:off x="9876063" y="64897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16 November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633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CB324-9680-3D74-171C-88812F7F4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F43663-3085-1873-5A52-0E06595EB0FE}"/>
              </a:ext>
            </a:extLst>
          </p:cNvPr>
          <p:cNvSpPr txBox="1"/>
          <p:nvPr/>
        </p:nvSpPr>
        <p:spPr>
          <a:xfrm>
            <a:off x="3343159" y="2551802"/>
            <a:ext cx="18646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COUNTER-EXODUS AGENDA</a:t>
            </a:r>
          </a:p>
          <a:p>
            <a:pPr marL="0" indent="0">
              <a:buNone/>
            </a:pPr>
            <a:endParaRPr lang="it-IT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endParaRPr lang="it-IT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r>
              <a:rPr lang="it-IT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DGR XI/5587</a:t>
            </a:r>
          </a:p>
          <a:p>
            <a:pPr marL="0" indent="0">
              <a:buNone/>
            </a:pPr>
            <a:r>
              <a:rPr lang="it-IT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23/11/2021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034E12-AFC3-78DD-646D-45B81B409A87}"/>
              </a:ext>
            </a:extLst>
          </p:cNvPr>
          <p:cNvSpPr txBox="1"/>
          <p:nvPr/>
        </p:nvSpPr>
        <p:spPr>
          <a:xfrm>
            <a:off x="1115588" y="2569559"/>
            <a:ext cx="16614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BY</a:t>
            </a:r>
            <a:b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POLIS</a:t>
            </a:r>
          </a:p>
          <a:p>
            <a:pPr marL="0" indent="0">
              <a:buNone/>
            </a:pP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«TERRITORIAL FRAGILITY» INDEX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C48FCF-9F36-59D5-EF80-BF0C6C367D6B}"/>
              </a:ext>
            </a:extLst>
          </p:cNvPr>
          <p:cNvSpPr txBox="1"/>
          <p:nvPr/>
        </p:nvSpPr>
        <p:spPr>
          <a:xfrm>
            <a:off x="5662124" y="2542920"/>
            <a:ext cx="204282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POLITECNICO OF MILANO</a:t>
            </a: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 PORTRAYS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AGENDAS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1306A2-9B64-D1BC-0093-48D801DB6548}"/>
              </a:ext>
            </a:extLst>
          </p:cNvPr>
          <p:cNvSpPr txBox="1"/>
          <p:nvPr/>
        </p:nvSpPr>
        <p:spPr>
          <a:xfrm>
            <a:off x="8195398" y="2541949"/>
            <a:ext cx="26968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TO THE DEFINITION PROCESS OF THE STRATEGIES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 LOMBARDIA</a:t>
            </a:r>
          </a:p>
          <a:p>
            <a:pPr marL="0" indent="0" algn="ctr">
              <a:buNone/>
            </a:pPr>
            <a:endParaRPr lang="it-IT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9409294-7E59-EE8E-29BA-96EA5C703958}"/>
              </a:ext>
            </a:extLst>
          </p:cNvPr>
          <p:cNvCxnSpPr>
            <a:cxnSpLocks/>
          </p:cNvCxnSpPr>
          <p:nvPr/>
        </p:nvCxnSpPr>
        <p:spPr>
          <a:xfrm>
            <a:off x="1260345" y="4358802"/>
            <a:ext cx="0" cy="1278517"/>
          </a:xfrm>
          <a:prstGeom prst="line">
            <a:avLst/>
          </a:prstGeom>
          <a:ln w="9525">
            <a:solidFill>
              <a:srgbClr val="504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C840B85-D5A9-6138-5C53-B5D96987FD3A}"/>
              </a:ext>
            </a:extLst>
          </p:cNvPr>
          <p:cNvCxnSpPr>
            <a:cxnSpLocks/>
          </p:cNvCxnSpPr>
          <p:nvPr/>
        </p:nvCxnSpPr>
        <p:spPr>
          <a:xfrm>
            <a:off x="3454395" y="4358802"/>
            <a:ext cx="0" cy="1278517"/>
          </a:xfrm>
          <a:prstGeom prst="line">
            <a:avLst/>
          </a:prstGeom>
          <a:ln w="9525">
            <a:solidFill>
              <a:srgbClr val="504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5A6ED7D-17E7-CFAA-7FB5-032EAF99D607}"/>
              </a:ext>
            </a:extLst>
          </p:cNvPr>
          <p:cNvCxnSpPr>
            <a:cxnSpLocks/>
          </p:cNvCxnSpPr>
          <p:nvPr/>
        </p:nvCxnSpPr>
        <p:spPr>
          <a:xfrm>
            <a:off x="5746525" y="4358802"/>
            <a:ext cx="0" cy="1278517"/>
          </a:xfrm>
          <a:prstGeom prst="line">
            <a:avLst/>
          </a:prstGeom>
          <a:ln w="9525">
            <a:solidFill>
              <a:srgbClr val="504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DC681A9-1ED5-5527-B809-A8BAD0371204}"/>
              </a:ext>
            </a:extLst>
          </p:cNvPr>
          <p:cNvCxnSpPr>
            <a:cxnSpLocks/>
            <a:stCxn id="25" idx="6"/>
          </p:cNvCxnSpPr>
          <p:nvPr/>
        </p:nvCxnSpPr>
        <p:spPr>
          <a:xfrm flipH="1">
            <a:off x="515938" y="5637319"/>
            <a:ext cx="8144677" cy="0"/>
          </a:xfrm>
          <a:prstGeom prst="line">
            <a:avLst/>
          </a:prstGeom>
          <a:ln w="9525">
            <a:solidFill>
              <a:srgbClr val="504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A79038F4-9175-BC07-174B-F0F5228AC34B}"/>
              </a:ext>
            </a:extLst>
          </p:cNvPr>
          <p:cNvCxnSpPr>
            <a:cxnSpLocks/>
          </p:cNvCxnSpPr>
          <p:nvPr/>
        </p:nvCxnSpPr>
        <p:spPr>
          <a:xfrm>
            <a:off x="8545919" y="3713584"/>
            <a:ext cx="0" cy="1923735"/>
          </a:xfrm>
          <a:prstGeom prst="line">
            <a:avLst/>
          </a:prstGeom>
          <a:ln w="9525">
            <a:solidFill>
              <a:srgbClr val="504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22D70BC-8605-A2FF-AA9F-069C5639EF56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660615" y="5637319"/>
            <a:ext cx="3015448" cy="0"/>
          </a:xfrm>
          <a:prstGeom prst="straightConnector1">
            <a:avLst/>
          </a:prstGeom>
          <a:ln w="57150">
            <a:solidFill>
              <a:srgbClr val="164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C41983C-474F-0506-0C05-751AA477736A}"/>
              </a:ext>
            </a:extLst>
          </p:cNvPr>
          <p:cNvSpPr/>
          <p:nvPr/>
        </p:nvSpPr>
        <p:spPr>
          <a:xfrm>
            <a:off x="3342432" y="3239302"/>
            <a:ext cx="1864629" cy="7625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151C8D7-466E-0C21-448C-ADFFA2F0C746}"/>
              </a:ext>
            </a:extLst>
          </p:cNvPr>
          <p:cNvSpPr/>
          <p:nvPr/>
        </p:nvSpPr>
        <p:spPr>
          <a:xfrm>
            <a:off x="5746525" y="3239302"/>
            <a:ext cx="1653602" cy="7625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C672AAD-3246-82C3-DA4F-7B10535A7416}"/>
              </a:ext>
            </a:extLst>
          </p:cNvPr>
          <p:cNvSpPr/>
          <p:nvPr/>
        </p:nvSpPr>
        <p:spPr>
          <a:xfrm>
            <a:off x="1115588" y="3239302"/>
            <a:ext cx="1653602" cy="7625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13ED901-0E65-7E95-091C-A1EF40E4BB85}"/>
              </a:ext>
            </a:extLst>
          </p:cNvPr>
          <p:cNvSpPr/>
          <p:nvPr/>
        </p:nvSpPr>
        <p:spPr>
          <a:xfrm>
            <a:off x="8431222" y="5529375"/>
            <a:ext cx="229393" cy="215887"/>
          </a:xfrm>
          <a:prstGeom prst="ellipse">
            <a:avLst/>
          </a:prstGeom>
          <a:solidFill>
            <a:srgbClr val="164193"/>
          </a:solidFill>
          <a:ln w="19050">
            <a:solidFill>
              <a:srgbClr val="164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79499BD-FBD7-AD2A-D34E-FB4C315B7AE3}"/>
              </a:ext>
            </a:extLst>
          </p:cNvPr>
          <p:cNvSpPr txBox="1">
            <a:spLocks/>
          </p:cNvSpPr>
          <p:nvPr/>
        </p:nvSpPr>
        <p:spPr>
          <a:xfrm>
            <a:off x="1123902" y="5910418"/>
            <a:ext cx="1014652" cy="29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</a:rPr>
              <a:t>2021</a:t>
            </a:r>
            <a:endParaRPr lang="en-HR" sz="1600" b="0" dirty="0">
              <a:solidFill>
                <a:schemeClr val="tx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06C8ABB-C02D-5419-46AA-4F75DE2E7868}"/>
              </a:ext>
            </a:extLst>
          </p:cNvPr>
          <p:cNvSpPr txBox="1">
            <a:spLocks/>
          </p:cNvSpPr>
          <p:nvPr/>
        </p:nvSpPr>
        <p:spPr>
          <a:xfrm>
            <a:off x="5559429" y="5893503"/>
            <a:ext cx="1014652" cy="29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</a:rPr>
              <a:t>2022</a:t>
            </a:r>
            <a:endParaRPr lang="en-HR" sz="1600" b="0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B566DCB-DB8B-332A-23B7-C2CF1DE616B3}"/>
              </a:ext>
            </a:extLst>
          </p:cNvPr>
          <p:cNvSpPr txBox="1">
            <a:spLocks/>
          </p:cNvSpPr>
          <p:nvPr/>
        </p:nvSpPr>
        <p:spPr>
          <a:xfrm>
            <a:off x="8359307" y="5898341"/>
            <a:ext cx="1014652" cy="29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600" dirty="0">
                <a:solidFill>
                  <a:srgbClr val="003399"/>
                </a:solidFill>
              </a:rPr>
              <a:t>2023</a:t>
            </a:r>
            <a:endParaRPr lang="en-HR" sz="1600" dirty="0">
              <a:solidFill>
                <a:srgbClr val="003399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3D29A43-6006-6BC4-4CFD-27ECDCB0A2CD}"/>
              </a:ext>
            </a:extLst>
          </p:cNvPr>
          <p:cNvSpPr txBox="1">
            <a:spLocks/>
          </p:cNvSpPr>
          <p:nvPr/>
        </p:nvSpPr>
        <p:spPr>
          <a:xfrm>
            <a:off x="10661411" y="5903179"/>
            <a:ext cx="1014652" cy="29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it-IT" sz="1600" dirty="0">
                <a:solidFill>
                  <a:srgbClr val="003399"/>
                </a:solidFill>
              </a:rPr>
              <a:t>2027</a:t>
            </a:r>
            <a:endParaRPr lang="en-HR" sz="1600" dirty="0">
              <a:solidFill>
                <a:srgbClr val="003399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5992176-2E0E-0C44-33BF-92141CC45A0C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80F78A-BFA0-008E-B9E6-F8FAB9DBC504}"/>
              </a:ext>
            </a:extLst>
          </p:cNvPr>
          <p:cNvSpPr txBox="1">
            <a:spLocks/>
          </p:cNvSpPr>
          <p:nvPr/>
        </p:nvSpPr>
        <p:spPr>
          <a:xfrm>
            <a:off x="1080000" y="199395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/>
              <a:t>Inner areas and ANCI </a:t>
            </a:r>
            <a:r>
              <a:rPr lang="en-US" sz="3600" dirty="0" err="1"/>
              <a:t>Lombardia</a:t>
            </a:r>
            <a:r>
              <a:rPr lang="en-US" sz="3600" dirty="0"/>
              <a:t>: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a strategy for local development</a:t>
            </a:r>
            <a:endParaRPr lang="en-US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03F0A2-500B-B673-CE40-CEBA29357EFA}"/>
              </a:ext>
            </a:extLst>
          </p:cNvPr>
          <p:cNvSpPr txBox="1"/>
          <p:nvPr/>
        </p:nvSpPr>
        <p:spPr>
          <a:xfrm>
            <a:off x="1004474" y="1651966"/>
            <a:ext cx="91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COUNTER-EXODUS </a:t>
            </a:r>
            <a:r>
              <a:rPr lang="it-IT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AGENDA</a:t>
            </a:r>
            <a:r>
              <a:rPr lang="it-IT" dirty="0">
                <a:latin typeface="Open Sans" pitchFamily="2" charset="0"/>
                <a:ea typeface="Open Sans" pitchFamily="2" charset="0"/>
                <a:cs typeface="Open Sans" pitchFamily="2" charset="0"/>
              </a:rPr>
              <a:t> FIRST STEPS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EA59739-C43A-EA7B-1E56-F4516A00DD7E}"/>
              </a:ext>
            </a:extLst>
          </p:cNvPr>
          <p:cNvCxnSpPr>
            <a:cxnSpLocks/>
          </p:cNvCxnSpPr>
          <p:nvPr/>
        </p:nvCxnSpPr>
        <p:spPr>
          <a:xfrm flipH="1">
            <a:off x="-133279" y="1993305"/>
            <a:ext cx="6035955" cy="0"/>
          </a:xfrm>
          <a:prstGeom prst="line">
            <a:avLst/>
          </a:prstGeom>
          <a:ln w="28575">
            <a:solidFill>
              <a:srgbClr val="E2E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2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8842ED5-1ED9-40AF-468E-2E086841237B}"/>
              </a:ext>
            </a:extLst>
          </p:cNvPr>
          <p:cNvSpPr/>
          <p:nvPr/>
        </p:nvSpPr>
        <p:spPr>
          <a:xfrm>
            <a:off x="1080000" y="3797558"/>
            <a:ext cx="4500000" cy="2502441"/>
          </a:xfrm>
          <a:prstGeom prst="rect">
            <a:avLst/>
          </a:prstGeom>
          <a:solidFill>
            <a:srgbClr val="E2E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73DE3-6758-D446-D596-DC8857A5F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163755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1800" dirty="0">
                <a:effectLst/>
              </a:rPr>
              <a:t>ANCI Lombardia will carry out activities to </a:t>
            </a:r>
            <a:r>
              <a:rPr lang="en-US" sz="1800" b="1" dirty="0">
                <a:effectLst/>
              </a:rPr>
              <a:t>support the 14 identified areas in collaboration with Region Lombardia in the implementation of the Counter-Exodus Agenda</a:t>
            </a:r>
            <a:r>
              <a:rPr lang="en-US" sz="1800" dirty="0">
                <a:effectLst/>
              </a:rPr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14B4F-4729-5A05-93DF-347FB824A18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it-IT" sz="1800" dirty="0">
                <a:effectLst/>
              </a:rPr>
              <a:t>In the first </a:t>
            </a:r>
            <a:r>
              <a:rPr lang="it-IT" sz="1800" dirty="0" err="1">
                <a:effectLst/>
              </a:rPr>
              <a:t>phase</a:t>
            </a:r>
            <a:r>
              <a:rPr lang="it-IT" sz="1800" dirty="0">
                <a:effectLst/>
              </a:rPr>
              <a:t> ANCI Lombardia </a:t>
            </a:r>
            <a:r>
              <a:rPr lang="it-IT" sz="1800" dirty="0" err="1">
                <a:effectLst/>
              </a:rPr>
              <a:t>will</a:t>
            </a:r>
            <a:r>
              <a:rPr lang="it-IT" sz="1800" dirty="0">
                <a:effectLst/>
              </a:rPr>
              <a:t> </a:t>
            </a:r>
            <a:r>
              <a:rPr lang="it-IT" dirty="0"/>
              <a:t>support</a:t>
            </a:r>
            <a:r>
              <a:rPr lang="it-IT" sz="1800" dirty="0">
                <a:effectLst/>
              </a:rPr>
              <a:t> the 14 </a:t>
            </a:r>
            <a:r>
              <a:rPr lang="it-IT" sz="1800" dirty="0" err="1">
                <a:effectLst/>
              </a:rPr>
              <a:t>areas</a:t>
            </a:r>
            <a:r>
              <a:rPr lang="it-IT" sz="1800" dirty="0">
                <a:effectLst/>
              </a:rPr>
              <a:t> in the </a:t>
            </a:r>
            <a:r>
              <a:rPr lang="it-IT" sz="1800" dirty="0" err="1">
                <a:effectLst/>
              </a:rPr>
              <a:t>definition</a:t>
            </a:r>
            <a:r>
              <a:rPr lang="it-IT" sz="1800" dirty="0">
                <a:effectLst/>
              </a:rPr>
              <a:t> of </a:t>
            </a:r>
            <a:r>
              <a:rPr lang="it-IT" sz="1800" dirty="0" err="1">
                <a:effectLst/>
              </a:rPr>
              <a:t>local</a:t>
            </a:r>
            <a:r>
              <a:rPr lang="it-IT" sz="1800" dirty="0">
                <a:effectLst/>
              </a:rPr>
              <a:t> Strategies </a:t>
            </a:r>
          </a:p>
          <a:p>
            <a:pPr algn="just">
              <a:spcAft>
                <a:spcPts val="800"/>
              </a:spcAft>
            </a:pPr>
            <a:r>
              <a:rPr lang="it-IT" sz="1800" dirty="0">
                <a:effectLst/>
              </a:rPr>
              <a:t>Once </a:t>
            </a:r>
            <a:r>
              <a:rPr lang="it-IT" sz="1800" dirty="0" err="1">
                <a:effectLst/>
              </a:rPr>
              <a:t>defined</a:t>
            </a:r>
            <a:r>
              <a:rPr lang="it-IT" sz="1800" dirty="0">
                <a:effectLst/>
              </a:rPr>
              <a:t>, ANCI Lombardia </a:t>
            </a:r>
            <a:r>
              <a:rPr lang="it-IT" dirty="0" err="1"/>
              <a:t>will</a:t>
            </a:r>
            <a:r>
              <a:rPr lang="it-IT" dirty="0"/>
              <a:t> support the area </a:t>
            </a:r>
            <a:r>
              <a:rPr lang="it-IT" dirty="0" err="1"/>
              <a:t>throughout</a:t>
            </a:r>
            <a:r>
              <a:rPr lang="it-IT" dirty="0"/>
              <a:t> the </a:t>
            </a:r>
            <a:r>
              <a:rPr lang="it-IT" dirty="0" err="1"/>
              <a:t>implementation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sz="1800" dirty="0">
                <a:effectLst/>
              </a:rPr>
              <a:t>technical </a:t>
            </a:r>
            <a:r>
              <a:rPr lang="it-IT" sz="1800" dirty="0" err="1">
                <a:effectLst/>
              </a:rPr>
              <a:t>assistance</a:t>
            </a:r>
            <a:r>
              <a:rPr lang="it-IT" sz="1800" dirty="0">
                <a:effectLst/>
              </a:rPr>
              <a:t> and </a:t>
            </a:r>
            <a:r>
              <a:rPr lang="it-IT" dirty="0" err="1"/>
              <a:t>capacity</a:t>
            </a:r>
            <a:r>
              <a:rPr lang="it-IT" dirty="0"/>
              <a:t> building activities. </a:t>
            </a:r>
            <a:endParaRPr lang="it-IT" sz="1800" dirty="0">
              <a:effectLst/>
            </a:endParaRPr>
          </a:p>
          <a:p>
            <a:endParaRPr lang="en-HR" dirty="0"/>
          </a:p>
          <a:p>
            <a:endParaRPr lang="en-HR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DC6A4CA-3107-F432-840F-456209235887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rgbClr val="003399"/>
                </a:solidFill>
              </a:rPr>
              <a:t>Matteo Bianchi – ANCI Lombardia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F43A3A-8B8B-AE1C-9E3C-BCEA7E04FCC4}"/>
              </a:ext>
            </a:extLst>
          </p:cNvPr>
          <p:cNvSpPr txBox="1">
            <a:spLocks/>
          </p:cNvSpPr>
          <p:nvPr/>
        </p:nvSpPr>
        <p:spPr>
          <a:xfrm>
            <a:off x="1080000" y="199395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/>
              <a:t>The support of ANCI Lombardia to the Inner Areas</a:t>
            </a:r>
            <a:endParaRPr lang="en-US" sz="32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F67D3-026D-08B9-98BF-387BF3DCA120}"/>
              </a:ext>
            </a:extLst>
          </p:cNvPr>
          <p:cNvSpPr txBox="1"/>
          <p:nvPr/>
        </p:nvSpPr>
        <p:spPr>
          <a:xfrm>
            <a:off x="1392000" y="4202833"/>
            <a:ext cx="38144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dirty="0"/>
              <a:t> </a:t>
            </a:r>
            <a:r>
              <a:rPr lang="it-IT" sz="1800" b="1" dirty="0">
                <a:solidFill>
                  <a:srgbClr val="003399"/>
                </a:solidFill>
                <a:effectLst/>
              </a:rPr>
              <a:t>Three</a:t>
            </a:r>
            <a:r>
              <a:rPr lang="it-IT" sz="1800" dirty="0">
                <a:effectLst/>
              </a:rPr>
              <a:t> </a:t>
            </a:r>
            <a:r>
              <a:rPr lang="it-IT" sz="1800" b="1" dirty="0" err="1">
                <a:solidFill>
                  <a:srgbClr val="003399"/>
                </a:solidFill>
                <a:effectLst/>
              </a:rPr>
              <a:t>phases</a:t>
            </a:r>
            <a:r>
              <a:rPr lang="it-IT" sz="1800" dirty="0">
                <a:effectLst/>
              </a:rPr>
              <a:t> of activities:</a:t>
            </a:r>
          </a:p>
          <a:p>
            <a:pPr algn="just">
              <a:spcAft>
                <a:spcPts val="800"/>
              </a:spcAft>
            </a:pPr>
            <a:r>
              <a:rPr lang="it-IT" dirty="0"/>
              <a:t> </a:t>
            </a:r>
            <a:r>
              <a:rPr lang="it-IT" b="1" dirty="0">
                <a:solidFill>
                  <a:srgbClr val="003399"/>
                </a:solidFill>
              </a:rPr>
              <a:t>1.  </a:t>
            </a:r>
            <a:r>
              <a:rPr lang="it-IT" sz="1800" dirty="0">
                <a:effectLst/>
              </a:rPr>
              <a:t>Definition of </a:t>
            </a:r>
            <a:r>
              <a:rPr lang="it-IT" sz="1800" dirty="0" err="1">
                <a:effectLst/>
              </a:rPr>
              <a:t>local</a:t>
            </a:r>
            <a:r>
              <a:rPr lang="it-IT" sz="1800" dirty="0">
                <a:effectLst/>
              </a:rPr>
              <a:t> </a:t>
            </a:r>
            <a:r>
              <a:rPr lang="it-IT" sz="1800" dirty="0">
                <a:solidFill>
                  <a:srgbClr val="003399"/>
                </a:solidFill>
                <a:effectLst/>
              </a:rPr>
              <a:t>strategies</a:t>
            </a:r>
          </a:p>
          <a:p>
            <a:pPr algn="just">
              <a:spcAft>
                <a:spcPts val="800"/>
              </a:spcAft>
            </a:pPr>
            <a:r>
              <a:rPr lang="it-IT" dirty="0"/>
              <a:t> </a:t>
            </a:r>
            <a:r>
              <a:rPr lang="it-IT" b="1" dirty="0">
                <a:solidFill>
                  <a:srgbClr val="003399"/>
                </a:solidFill>
              </a:rPr>
              <a:t>2. 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>
                <a:solidFill>
                  <a:srgbClr val="003399"/>
                </a:solidFill>
              </a:rPr>
              <a:t>local</a:t>
            </a:r>
            <a:r>
              <a:rPr lang="it-IT" dirty="0">
                <a:solidFill>
                  <a:srgbClr val="003399"/>
                </a:solidFill>
              </a:rPr>
              <a:t> projects</a:t>
            </a:r>
          </a:p>
          <a:p>
            <a:pPr algn="just">
              <a:spcAft>
                <a:spcPts val="800"/>
              </a:spcAft>
            </a:pPr>
            <a:r>
              <a:rPr lang="it-IT" sz="1800" dirty="0">
                <a:effectLst/>
              </a:rPr>
              <a:t> </a:t>
            </a:r>
            <a:r>
              <a:rPr lang="it-IT" sz="1800" b="1" dirty="0">
                <a:solidFill>
                  <a:srgbClr val="003399"/>
                </a:solidFill>
                <a:effectLst/>
              </a:rPr>
              <a:t>3.  </a:t>
            </a:r>
            <a:r>
              <a:rPr lang="it-IT" sz="1800" dirty="0">
                <a:solidFill>
                  <a:srgbClr val="003399"/>
                </a:solidFill>
                <a:effectLst/>
              </a:rPr>
              <a:t>Monitoring and reporting</a:t>
            </a:r>
            <a:endParaRPr lang="it-IT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25B5EC1-AD61-FA1A-86E9-08074B719234}"/>
              </a:ext>
            </a:extLst>
          </p:cNvPr>
          <p:cNvCxnSpPr>
            <a:cxnSpLocks/>
          </p:cNvCxnSpPr>
          <p:nvPr/>
        </p:nvCxnSpPr>
        <p:spPr>
          <a:xfrm flipH="1">
            <a:off x="-151941" y="6005468"/>
            <a:ext cx="5731941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E506-4E3F-F869-6B7D-9DBD5153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15C49-380D-EBD2-1936-E3E05F112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0" dirty="0"/>
              <a:t>3</a:t>
            </a:r>
            <a:endParaRPr lang="en-HR" b="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F949BA-7B00-3B4A-DFEE-7CE1C3EB3C3E}"/>
              </a:ext>
            </a:extLst>
          </p:cNvPr>
          <p:cNvSpPr txBox="1">
            <a:spLocks/>
          </p:cNvSpPr>
          <p:nvPr/>
        </p:nvSpPr>
        <p:spPr>
          <a:xfrm>
            <a:off x="1079999" y="2947514"/>
            <a:ext cx="10228703" cy="3240000"/>
          </a:xfrm>
          <a:prstGeom prst="rect">
            <a:avLst/>
          </a:prstGeom>
          <a:noFill/>
        </p:spPr>
        <p:txBody>
          <a:bodyPr vert="horz" lIns="0" tIns="0" rIns="36000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/>
              <a:t>Inner areas as a laboratory for local governance</a:t>
            </a:r>
            <a:endParaRPr lang="en-US" sz="3600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F38FA38-4D50-A934-573F-0896EA10746B}"/>
              </a:ext>
            </a:extLst>
          </p:cNvPr>
          <p:cNvSpPr txBox="1">
            <a:spLocks/>
          </p:cNvSpPr>
          <p:nvPr/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bg1"/>
                </a:solidFill>
              </a:rPr>
              <a:t>Matteo Bianchi – ANCI Lombardia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0D8E8CD-2E1D-E3D5-9326-761E20CB2242}"/>
              </a:ext>
            </a:extLst>
          </p:cNvPr>
          <p:cNvSpPr txBox="1">
            <a:spLocks/>
          </p:cNvSpPr>
          <p:nvPr/>
        </p:nvSpPr>
        <p:spPr>
          <a:xfrm>
            <a:off x="9876063" y="64897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16 November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4459141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8444130E09E84CA0B2CFE04D4CBC6D" ma:contentTypeVersion="14" ma:contentTypeDescription="Create a new document." ma:contentTypeScope="" ma:versionID="40697729912eb7dfefc085972b3a326c">
  <xsd:schema xmlns:xsd="http://www.w3.org/2001/XMLSchema" xmlns:xs="http://www.w3.org/2001/XMLSchema" xmlns:p="http://schemas.microsoft.com/office/2006/metadata/properties" xmlns:ns2="7a9bea65-6258-42e2-9d1a-811ded013652" xmlns:ns3="a071ae7f-8916-403f-b5ae-ad1ea7faacbf" targetNamespace="http://schemas.microsoft.com/office/2006/metadata/properties" ma:root="true" ma:fieldsID="a5b48c1f6a53375cf38b44aa30d56f51" ns2:_="" ns3:_="">
    <xsd:import namespace="7a9bea65-6258-42e2-9d1a-811ded013652"/>
    <xsd:import namespace="a071ae7f-8916-403f-b5ae-ad1ea7faa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bea65-6258-42e2-9d1a-811ded013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b5a883-8729-4588-b6e9-348dcaead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1ae7f-8916-403f-b5ae-ad1ea7faa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8ad49df-b994-437e-81c8-8bcac12c2254}" ma:internalName="TaxCatchAll" ma:showField="CatchAllData" ma:web="a071ae7f-8916-403f-b5ae-ad1ea7faac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71ae7f-8916-403f-b5ae-ad1ea7faacbf" xsi:nil="true"/>
    <lcf76f155ced4ddcb4097134ff3c332f xmlns="7a9bea65-6258-42e2-9d1a-811ded013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B3D8E-6D6E-4A39-9B15-9D661060F139}">
  <ds:schemaRefs>
    <ds:schemaRef ds:uri="7a9bea65-6258-42e2-9d1a-811ded013652"/>
    <ds:schemaRef ds:uri="a071ae7f-8916-403f-b5ae-ad1ea7faa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FEF71-D3FB-47D6-853F-567CB1D7F608}">
  <ds:schemaRefs>
    <ds:schemaRef ds:uri="http://schemas.microsoft.com/office/2006/documentManagement/types"/>
    <ds:schemaRef ds:uri="7a9bea65-6258-42e2-9d1a-811ded013652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a071ae7f-8916-403f-b5ae-ad1ea7faacb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153</TotalTime>
  <Words>1321</Words>
  <Application>Microsoft Office PowerPoint</Application>
  <PresentationFormat>Widescreen</PresentationFormat>
  <Paragraphs>230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Titillium Web SemiBold</vt:lpstr>
      <vt:lpstr>Wingdings</vt:lpstr>
      <vt:lpstr>ESPON_PowerPoint_16_9_TEMPLATE</vt:lpstr>
      <vt:lpstr>Acrobat Document</vt:lpstr>
      <vt:lpstr>ESPON Seminar Small and medium-sized cities in Europe</vt:lpstr>
      <vt:lpstr>Presentazione standard di PowerPoint</vt:lpstr>
      <vt:lpstr>The Regional Strategy for Inner Areas:  «Counter-Exodus Agenda»</vt:lpstr>
      <vt:lpstr>The Regional Strategy for Inner Areas:  «Counter-Exodus Agenda»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Inner areas as a laboratory for local governance</vt:lpstr>
      <vt:lpstr>Presentazione standard di PowerPoint</vt:lpstr>
      <vt:lpstr>Presentazione standard di PowerPoint</vt:lpstr>
      <vt:lpstr>INNER AREA: Oltrepò Mantovano</vt:lpstr>
      <vt:lpstr>Presentazione standard di PowerPoint</vt:lpstr>
      <vt:lpstr>Assistance instruments for Local Authorities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Francesco Severgnini</cp:lastModifiedBy>
  <cp:revision>12</cp:revision>
  <cp:lastPrinted>2023-11-08T09:07:00Z</cp:lastPrinted>
  <dcterms:created xsi:type="dcterms:W3CDTF">2017-11-29T13:01:55Z</dcterms:created>
  <dcterms:modified xsi:type="dcterms:W3CDTF">2023-11-08T14:20:42Z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0x010100E88444130E09E84CA0B2CFE04D4CBC6D</vt:lpwstr>
  </property>
  <property fmtid="{D5CDD505-2E9C-101B-9397-08002B2CF9AE}" pid="3" name="Order">
    <vt:r8>39236400</vt:r8>
  </property>
  <property fmtid="{D5CDD505-2E9C-101B-9397-08002B2CF9AE}" pid="4" name="MediaServiceImageTags">
    <vt:lpwstr/>
  </property>
</Properties>
</file>